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Lst>
  <p:notesMasterIdLst>
    <p:notesMasterId r:id="rId19"/>
  </p:notesMasterIdLst>
  <p:sldIdLst>
    <p:sldId id="256" r:id="rId2"/>
    <p:sldId id="270" r:id="rId3"/>
    <p:sldId id="271" r:id="rId4"/>
    <p:sldId id="258" r:id="rId5"/>
    <p:sldId id="259" r:id="rId6"/>
    <p:sldId id="261" r:id="rId7"/>
    <p:sldId id="262" r:id="rId8"/>
    <p:sldId id="263" r:id="rId9"/>
    <p:sldId id="264" r:id="rId10"/>
    <p:sldId id="265" r:id="rId11"/>
    <p:sldId id="266" r:id="rId12"/>
    <p:sldId id="268" r:id="rId13"/>
    <p:sldId id="267" r:id="rId14"/>
    <p:sldId id="272" r:id="rId15"/>
    <p:sldId id="269" r:id="rId16"/>
    <p:sldId id="274" r:id="rId17"/>
    <p:sldId id="275" r:id="rId18"/>
  </p:sldIdLst>
  <p:sldSz cx="9144000" cy="5143500" type="screen16x9"/>
  <p:notesSz cx="51435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2821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72235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13335" y="601724"/>
            <a:ext cx="6477805" cy="1906073"/>
          </a:xfrm>
        </p:spPr>
        <p:txBody>
          <a:bodyPr bIns="0" anchor="b">
            <a:normAutofit/>
          </a:bodyPr>
          <a:lstStyle>
            <a:lvl1pPr algn="l">
              <a:defRPr sz="4950"/>
            </a:lvl1pPr>
          </a:lstStyle>
          <a:p>
            <a:r>
              <a:rPr lang="en-US"/>
              <a:t>Click to edit Master title style</a:t>
            </a:r>
            <a:endParaRPr lang="en-US" dirty="0"/>
          </a:p>
        </p:txBody>
      </p:sp>
      <p:sp>
        <p:nvSpPr>
          <p:cNvPr id="3" name="Subtitle 2"/>
          <p:cNvSpPr>
            <a:spLocks noGrp="1"/>
          </p:cNvSpPr>
          <p:nvPr>
            <p:ph type="subTitle" idx="1"/>
          </p:nvPr>
        </p:nvSpPr>
        <p:spPr>
          <a:xfrm>
            <a:off x="1813335" y="2648403"/>
            <a:ext cx="6477804" cy="733216"/>
          </a:xfrm>
        </p:spPr>
        <p:txBody>
          <a:bodyPr tIns="91440" bIns="91440">
            <a:normAutofit/>
          </a:bodyPr>
          <a:lstStyle>
            <a:lvl1pPr marL="0" indent="0" algn="l">
              <a:buNone/>
              <a:defRPr sz="1350" b="0" cap="all" baseline="0">
                <a:solidFill>
                  <a:schemeClr val="tx1"/>
                </a:solidFill>
              </a:defRPr>
            </a:lvl1pPr>
            <a:lvl2pPr marL="342900" indent="0" algn="ctr">
              <a:buNone/>
              <a:defRPr sz="135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a:xfrm>
            <a:off x="1812376" y="246981"/>
            <a:ext cx="3730436" cy="231901"/>
          </a:xfrm>
        </p:spPr>
        <p:txBody>
          <a:bodyPr/>
          <a:lstStyle/>
          <a:p>
            <a:endParaRPr lang="en-US" dirty="0"/>
          </a:p>
        </p:txBody>
      </p:sp>
      <p:sp>
        <p:nvSpPr>
          <p:cNvPr id="6" name="Slide Number Placeholder 5"/>
          <p:cNvSpPr>
            <a:spLocks noGrp="1"/>
          </p:cNvSpPr>
          <p:nvPr>
            <p:ph type="sldNum" sz="quarter" idx="12"/>
          </p:nvPr>
        </p:nvSpPr>
        <p:spPr>
          <a:xfrm>
            <a:off x="1078249" y="599230"/>
            <a:ext cx="608264" cy="377684"/>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1813335" y="2646407"/>
            <a:ext cx="647780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359196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6" name="Straight Connector 25"/>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8524053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79333" y="599230"/>
            <a:ext cx="1211807" cy="349491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83504" y="599230"/>
            <a:ext cx="5871623" cy="34949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7079333" y="599230"/>
            <a:ext cx="0" cy="349491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55746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218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smtClean="0"/>
              <a:t>‹#›</a:t>
            </a:fld>
            <a:endParaRPr lang="en-US" dirty="0"/>
          </a:p>
        </p:txBody>
      </p:sp>
      <p:cxnSp>
        <p:nvCxnSpPr>
          <p:cNvPr id="33" name="Straight Connector 32"/>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4558125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90679" y="1317097"/>
            <a:ext cx="6482366" cy="1415963"/>
          </a:xfrm>
        </p:spPr>
        <p:txBody>
          <a:bodyPr anchor="b">
            <a:normAutofit/>
          </a:bodyPr>
          <a:lstStyle>
            <a:lvl1pPr algn="l">
              <a:defRPr sz="2700"/>
            </a:lvl1pPr>
          </a:lstStyle>
          <a:p>
            <a:r>
              <a:rPr lang="en-US"/>
              <a:t>Click to edit Master title style</a:t>
            </a:r>
            <a:endParaRPr lang="en-US" dirty="0"/>
          </a:p>
        </p:txBody>
      </p:sp>
      <p:sp>
        <p:nvSpPr>
          <p:cNvPr id="3" name="Text Placeholder 2"/>
          <p:cNvSpPr>
            <a:spLocks noGrp="1"/>
          </p:cNvSpPr>
          <p:nvPr>
            <p:ph type="body" idx="1"/>
          </p:nvPr>
        </p:nvSpPr>
        <p:spPr>
          <a:xfrm>
            <a:off x="1090679" y="2854647"/>
            <a:ext cx="6472835" cy="759697"/>
          </a:xfrm>
        </p:spPr>
        <p:txBody>
          <a:bodyPr tIns="91440">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090679" y="2853739"/>
            <a:ext cx="64728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539858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86913" y="603667"/>
            <a:ext cx="7204226" cy="79447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85498" y="1508159"/>
            <a:ext cx="3483864" cy="25864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10328" y="1513007"/>
            <a:ext cx="3483864" cy="2581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smtClean="0"/>
              <a:t>‹#›</a:t>
            </a:fld>
            <a:endParaRPr lang="en-US" dirty="0"/>
          </a:p>
        </p:txBody>
      </p:sp>
      <p:cxnSp>
        <p:nvCxnSpPr>
          <p:cNvPr id="35" name="Straight Connector 3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59285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85394" y="603123"/>
            <a:ext cx="7205746" cy="79223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85393" y="1514662"/>
            <a:ext cx="3483864" cy="601457"/>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1085393" y="2118202"/>
            <a:ext cx="3483864" cy="19833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09272" y="1517253"/>
            <a:ext cx="3483864" cy="601678"/>
          </a:xfrm>
        </p:spPr>
        <p:txBody>
          <a:bodyPr anchor="b">
            <a:normAutofit/>
          </a:bodyPr>
          <a:lstStyle>
            <a:lvl1pPr marL="0" indent="0">
              <a:lnSpc>
                <a:spcPct val="100000"/>
              </a:lnSpc>
              <a:buNone/>
              <a:defRPr sz="165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09272" y="2116119"/>
            <a:ext cx="3483864" cy="197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9" name="Straight Connector 28"/>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78056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25" name="Straight Connector 24"/>
          <p:cNvCxnSpPr/>
          <p:nvPr/>
        </p:nvCxnSpPr>
        <p:spPr>
          <a:xfrm>
            <a:off x="1090422" y="1385316"/>
            <a:ext cx="720564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12265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853905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3504" y="599230"/>
            <a:ext cx="2454824" cy="1685338"/>
          </a:xfrm>
        </p:spPr>
        <p:txBody>
          <a:bodyPr anchor="b">
            <a:normAutofit/>
          </a:bodyPr>
          <a:lstStyle>
            <a:lvl1pPr algn="l">
              <a:defRPr sz="1800"/>
            </a:lvl1pPr>
          </a:lstStyle>
          <a:p>
            <a:r>
              <a:rPr lang="en-US"/>
              <a:t>Click to edit Master title style</a:t>
            </a:r>
            <a:endParaRPr lang="en-US" dirty="0"/>
          </a:p>
        </p:txBody>
      </p:sp>
      <p:sp>
        <p:nvSpPr>
          <p:cNvPr id="3" name="Content Placeholder 2"/>
          <p:cNvSpPr>
            <a:spLocks noGrp="1"/>
          </p:cNvSpPr>
          <p:nvPr>
            <p:ph idx="1"/>
          </p:nvPr>
        </p:nvSpPr>
        <p:spPr>
          <a:xfrm>
            <a:off x="3782785" y="599230"/>
            <a:ext cx="4509353" cy="34941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83504" y="2404119"/>
            <a:ext cx="2456260" cy="1686136"/>
          </a:xfrm>
        </p:spPr>
        <p:txBody>
          <a:bodyPr/>
          <a:lstStyle>
            <a:lvl1pPr marL="0" indent="0" algn="l">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9/12/2024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7" name="Straight Connector 16"/>
          <p:cNvCxnSpPr/>
          <p:nvPr/>
        </p:nvCxnSpPr>
        <p:spPr>
          <a:xfrm>
            <a:off x="1086210" y="2404118"/>
            <a:ext cx="245211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67137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5608041" y="361628"/>
            <a:ext cx="3055900" cy="3861826"/>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088405" y="847135"/>
            <a:ext cx="4149246" cy="1372938"/>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3292" y="841907"/>
            <a:ext cx="2093378" cy="2899745"/>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1087747" y="2359494"/>
            <a:ext cx="4143303" cy="1502807"/>
          </a:xfrm>
        </p:spPr>
        <p:txBody>
          <a:bodyPr>
            <a:normAutofit/>
          </a:bodyPr>
          <a:lstStyle>
            <a:lvl1pPr marL="0" indent="0" algn="l">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1085537" y="4102393"/>
            <a:ext cx="4145513" cy="240092"/>
          </a:xfrm>
        </p:spPr>
        <p:txBody>
          <a:bodyPr/>
          <a:lstStyle>
            <a:lvl1pPr algn="l">
              <a:defRPr/>
            </a:lvl1pPr>
          </a:lstStyle>
          <a:p>
            <a:fld id="{B61BEF0D-F0BB-DE4B-95CE-6DB70DBA9567}" type="datetimeFigureOut">
              <a:rPr lang="en-US" smtClean="0"/>
              <a:pPr/>
              <a:t>9/12/2024</a:t>
            </a:fld>
            <a:endParaRPr lang="en-US" dirty="0"/>
          </a:p>
        </p:txBody>
      </p:sp>
      <p:sp>
        <p:nvSpPr>
          <p:cNvPr id="6" name="Footer Placeholder 5"/>
          <p:cNvSpPr>
            <a:spLocks noGrp="1"/>
          </p:cNvSpPr>
          <p:nvPr>
            <p:ph type="ftr" sz="quarter" idx="11"/>
          </p:nvPr>
        </p:nvSpPr>
        <p:spPr>
          <a:xfrm>
            <a:off x="1085537" y="238981"/>
            <a:ext cx="4155753" cy="240698"/>
          </a:xfrm>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31" name="Straight Connector 30"/>
          <p:cNvCxnSpPr/>
          <p:nvPr/>
        </p:nvCxnSpPr>
        <p:spPr>
          <a:xfrm>
            <a:off x="1085537" y="2357704"/>
            <a:ext cx="414551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1801618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514607"/>
            <a:ext cx="9144000" cy="3079456"/>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4594860"/>
            <a:ext cx="9144000" cy="557213"/>
          </a:xfrm>
          <a:prstGeom prst="rect">
            <a:avLst/>
          </a:prstGeom>
        </p:spPr>
      </p:pic>
      <p:sp>
        <p:nvSpPr>
          <p:cNvPr id="2" name="Title Placeholder 1"/>
          <p:cNvSpPr>
            <a:spLocks noGrp="1"/>
          </p:cNvSpPr>
          <p:nvPr>
            <p:ph type="title"/>
          </p:nvPr>
        </p:nvSpPr>
        <p:spPr>
          <a:xfrm>
            <a:off x="1088685" y="603390"/>
            <a:ext cx="7202456" cy="78692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088685" y="1511799"/>
            <a:ext cx="7202456" cy="25879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665604" y="247778"/>
            <a:ext cx="2625536" cy="231901"/>
          </a:xfrm>
          <a:prstGeom prst="rect">
            <a:avLst/>
          </a:prstGeom>
        </p:spPr>
        <p:txBody>
          <a:bodyPr vert="horz" lIns="91440" tIns="45720" rIns="91440" bIns="45720" rtlCol="0" anchor="ctr"/>
          <a:lstStyle>
            <a:lvl1pPr algn="r">
              <a:defRPr sz="750">
                <a:solidFill>
                  <a:schemeClr val="tx1">
                    <a:tint val="75000"/>
                  </a:schemeClr>
                </a:solidFill>
              </a:defRPr>
            </a:lvl1pPr>
          </a:lstStyle>
          <a:p>
            <a:fld id="{B61BEF0D-F0BB-DE4B-95CE-6DB70DBA9567}" type="datetimeFigureOut">
              <a:rPr lang="en-US" smtClean="0"/>
              <a:pPr/>
              <a:t>9/12/2024</a:t>
            </a:fld>
            <a:endParaRPr lang="en-US" dirty="0"/>
          </a:p>
        </p:txBody>
      </p:sp>
      <p:sp>
        <p:nvSpPr>
          <p:cNvPr id="5" name="Footer Placeholder 4"/>
          <p:cNvSpPr>
            <a:spLocks noGrp="1"/>
          </p:cNvSpPr>
          <p:nvPr>
            <p:ph type="ftr" sz="quarter" idx="3"/>
          </p:nvPr>
        </p:nvSpPr>
        <p:spPr>
          <a:xfrm>
            <a:off x="1088684" y="246981"/>
            <a:ext cx="4454127" cy="231901"/>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60046" y="599230"/>
            <a:ext cx="608264" cy="377684"/>
          </a:xfrm>
          <a:prstGeom prst="rect">
            <a:avLst/>
          </a:prstGeom>
        </p:spPr>
        <p:txBody>
          <a:bodyPr vert="horz" lIns="91440" tIns="45720" rIns="91440" bIns="45720" rtlCol="0" anchor="t"/>
          <a:lstStyle>
            <a:lvl1pPr algn="r">
              <a:defRPr sz="2100">
                <a:solidFill>
                  <a:schemeClr val="accent1"/>
                </a:solidFill>
              </a:defRPr>
            </a:lvl1pPr>
          </a:lstStyle>
          <a:p>
            <a:fld id="{D57F1E4F-1CFF-5643-939E-217C01CDF565}" type="slidenum">
              <a:rPr lang="en-US" smtClean="0"/>
              <a:pPr/>
              <a:t>‹#›</a:t>
            </a:fld>
            <a:endParaRPr lang="en-US" dirty="0"/>
          </a:p>
        </p:txBody>
      </p:sp>
      <p:cxnSp>
        <p:nvCxnSpPr>
          <p:cNvPr id="10" name="Straight Connector 9"/>
          <p:cNvCxnSpPr/>
          <p:nvPr/>
        </p:nvCxnSpPr>
        <p:spPr>
          <a:xfrm>
            <a:off x="0" y="4596310"/>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84603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lvl1pPr algn="l" defTabSz="685800" rtl="0" eaLnBrk="1" latinLnBrk="0" hangingPunct="1">
        <a:lnSpc>
          <a:spcPct val="90000"/>
        </a:lnSpc>
        <a:spcBef>
          <a:spcPct val="0"/>
        </a:spcBef>
        <a:buNone/>
        <a:defRPr sz="2400" b="0" i="0" kern="1200" cap="all">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accent1"/>
        </a:buClr>
        <a:buSzPct val="100000"/>
        <a:buFont typeface="Arial" panose="020B0604020202020204" pitchFamily="34" charset="0"/>
        <a:buChar char="•"/>
        <a:defRPr sz="1500" kern="120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350" kern="1200" cap="none"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1050" kern="1200" cap="none"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accent1"/>
        </a:buClr>
        <a:buSzPct val="100000"/>
        <a:buFont typeface="Arial" panose="020B0604020202020204" pitchFamily="34" charset="0"/>
        <a:buChar char="•"/>
        <a:defRPr sz="9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pexels.com/?utm_source=magicslides.app&amp;utm_medium=presentati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pexels.com/?utm_source=magicslides.app&amp;utm_medium=presenta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24486" y="140237"/>
            <a:ext cx="7244862" cy="2110594"/>
          </a:xfrm>
          <a:prstGeom prst="rect">
            <a:avLst/>
          </a:prstGeom>
          <a:noFill/>
          <a:ln/>
        </p:spPr>
        <p:txBody>
          <a:bodyPr wrap="square" rtlCol="0" anchor="t"/>
          <a:lstStyle/>
          <a:p>
            <a:pPr marL="0" indent="0" algn="ctr">
              <a:buNone/>
            </a:pPr>
            <a:r>
              <a:rPr lang="en-GB" sz="4000" b="1" i="0" u="none" strike="noStrike" dirty="0">
                <a:solidFill>
                  <a:schemeClr val="accent1">
                    <a:lumMod val="75000"/>
                  </a:schemeClr>
                </a:solidFill>
                <a:effectLst/>
                <a:latin typeface="Times New Roman" panose="02020603050405020304" pitchFamily="18" charset="0"/>
                <a:cs typeface="Times New Roman" panose="02020603050405020304" pitchFamily="18" charset="0"/>
              </a:rPr>
              <a:t>User Analytics in the Telecommunication Industry - Overview</a:t>
            </a:r>
            <a:r>
              <a:rPr lang="en-US" sz="4000" b="1" dirty="0">
                <a:solidFill>
                  <a:srgbClr val="1A6847"/>
                </a:solidFill>
                <a:latin typeface="Times New Roman" panose="02020603050405020304" pitchFamily="18" charset="0"/>
                <a:ea typeface="Outfit" pitchFamily="34" charset="-122"/>
                <a:cs typeface="Times New Roman" panose="02020603050405020304" pitchFamily="18" charset="0"/>
              </a:rPr>
              <a:t>
</a:t>
            </a:r>
          </a:p>
          <a:p>
            <a:pPr marL="0" indent="0" algn="ctr">
              <a:buNone/>
            </a:pPr>
            <a:r>
              <a:rPr lang="en-US" dirty="0">
                <a:solidFill>
                  <a:srgbClr val="000000"/>
                </a:solidFill>
                <a:latin typeface="Times New Roman" panose="02020603050405020304" pitchFamily="18" charset="0"/>
                <a:ea typeface="Outfit" pitchFamily="34" charset="-122"/>
                <a:cs typeface="Times New Roman" panose="02020603050405020304" pitchFamily="18" charset="0"/>
              </a:rPr>
              <a:t>A Comprehensive Analysis of Opportunities in the Telecommunication Sector</a:t>
            </a:r>
            <a:endParaRPr lang="en-US"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AC17BC1E-378C-7A6C-2AE8-BD60398FEB52}"/>
              </a:ext>
            </a:extLst>
          </p:cNvPr>
          <p:cNvSpPr txBox="1"/>
          <p:nvPr/>
        </p:nvSpPr>
        <p:spPr>
          <a:xfrm>
            <a:off x="2159391" y="3453618"/>
            <a:ext cx="5724665" cy="1015663"/>
          </a:xfrm>
          <a:prstGeom prst="rect">
            <a:avLst/>
          </a:prstGeom>
          <a:noFill/>
        </p:spPr>
        <p:txBody>
          <a:bodyPr wrap="square">
            <a:spAutoFit/>
          </a:bodyPr>
          <a:lstStyle/>
          <a:p>
            <a:pPr marL="571500" indent="-571500">
              <a:buFont typeface="Arial" panose="020B0604020202020204" pitchFamily="34" charset="0"/>
              <a:buChar char="•"/>
            </a:pPr>
            <a:r>
              <a:rPr lang="en-GB" sz="2000" b="1" i="0" dirty="0">
                <a:solidFill>
                  <a:schemeClr val="accent1">
                    <a:lumMod val="75000"/>
                  </a:schemeClr>
                </a:solidFill>
                <a:effectLst/>
                <a:latin typeface="Times New Roman" panose="02020603050405020304" pitchFamily="18" charset="0"/>
                <a:cs typeface="Times New Roman" panose="02020603050405020304" pitchFamily="18" charset="0"/>
              </a:rPr>
              <a:t>NAME: MINAL DEVIKAR  </a:t>
            </a:r>
          </a:p>
          <a:p>
            <a:pPr marL="571500" indent="-571500">
              <a:buFont typeface="Arial" panose="020B0604020202020204" pitchFamily="34" charset="0"/>
              <a:buChar char="•"/>
            </a:pPr>
            <a:r>
              <a:rPr lang="en-GB" sz="2000" b="1" i="0" dirty="0">
                <a:solidFill>
                  <a:schemeClr val="accent1">
                    <a:lumMod val="75000"/>
                  </a:schemeClr>
                </a:solidFill>
                <a:effectLst/>
                <a:latin typeface="Times New Roman" panose="02020603050405020304" pitchFamily="18" charset="0"/>
                <a:cs typeface="Times New Roman" panose="02020603050405020304" pitchFamily="18" charset="0"/>
              </a:rPr>
              <a:t>INSTITUTION: DIGICHROME ACADEMY</a:t>
            </a:r>
            <a:endParaRPr lang="en-IN" sz="2000" b="1" dirty="0">
              <a:solidFill>
                <a:schemeClr val="accent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txBody>
          <a:bodyPr/>
          <a:lstStyle/>
          <a:p>
            <a:endParaRPr lang="en-IN" dirty="0"/>
          </a:p>
        </p:txBody>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9</a:t>
            </a:r>
            <a:endParaRPr lang="en-US" sz="1600" dirty="0"/>
          </a:p>
        </p:txBody>
      </p:sp>
      <p:sp>
        <p:nvSpPr>
          <p:cNvPr id="5" name="Text 3"/>
          <p:cNvSpPr/>
          <p:nvPr/>
        </p:nvSpPr>
        <p:spPr>
          <a:xfrm>
            <a:off x="1927273" y="108585"/>
            <a:ext cx="7315200" cy="514350"/>
          </a:xfrm>
          <a:prstGeom prst="rect">
            <a:avLst/>
          </a:prstGeom>
          <a:noFill/>
          <a:ln/>
        </p:spPr>
        <p:txBody>
          <a:bodyPr wrap="square" rtlCol="0" anchor="ctr"/>
          <a:lstStyle/>
          <a:p>
            <a:pPr algn="l"/>
            <a:r>
              <a:rPr lang="en-IN" sz="2400" b="1" i="0" dirty="0">
                <a:solidFill>
                  <a:srgbClr val="212121"/>
                </a:solidFill>
                <a:effectLst/>
                <a:latin typeface="Times New Roman" panose="02020603050405020304" pitchFamily="18" charset="0"/>
                <a:cs typeface="Times New Roman" panose="02020603050405020304" pitchFamily="18" charset="0"/>
              </a:rPr>
              <a:t>Task 3 - User Experience Analysis</a:t>
            </a:r>
            <a:endParaRPr lang="en-IN" sz="2400" b="0" i="0" dirty="0">
              <a:solidFill>
                <a:srgbClr val="212121"/>
              </a:solidFill>
              <a:effectLst/>
              <a:latin typeface="Times New Roman" panose="02020603050405020304" pitchFamily="18" charset="0"/>
              <a:cs typeface="Times New Roman" panose="02020603050405020304" pitchFamily="18" charset="0"/>
            </a:endParaRPr>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endParaRPr lang="en-US" sz="1200" dirty="0"/>
          </a:p>
        </p:txBody>
      </p:sp>
      <p:pic>
        <p:nvPicPr>
          <p:cNvPr id="8" name="Picture 7">
            <a:extLst>
              <a:ext uri="{FF2B5EF4-FFF2-40B4-BE49-F238E27FC236}">
                <a16:creationId xmlns:a16="http://schemas.microsoft.com/office/drawing/2014/main" id="{5F747106-AB7D-7D6D-610E-32F56761452F}"/>
              </a:ext>
            </a:extLst>
          </p:cNvPr>
          <p:cNvPicPr>
            <a:picLocks noChangeAspect="1"/>
          </p:cNvPicPr>
          <p:nvPr/>
        </p:nvPicPr>
        <p:blipFill>
          <a:blip r:embed="rId3"/>
          <a:stretch>
            <a:fillRect/>
          </a:stretch>
        </p:blipFill>
        <p:spPr>
          <a:xfrm>
            <a:off x="77981" y="549027"/>
            <a:ext cx="2770728" cy="2364896"/>
          </a:xfrm>
          <a:prstGeom prst="rect">
            <a:avLst/>
          </a:prstGeom>
        </p:spPr>
      </p:pic>
      <p:pic>
        <p:nvPicPr>
          <p:cNvPr id="10" name="Picture 9">
            <a:extLst>
              <a:ext uri="{FF2B5EF4-FFF2-40B4-BE49-F238E27FC236}">
                <a16:creationId xmlns:a16="http://schemas.microsoft.com/office/drawing/2014/main" id="{4E504533-D482-6D47-7706-73852CC94336}"/>
              </a:ext>
            </a:extLst>
          </p:cNvPr>
          <p:cNvPicPr>
            <a:picLocks noChangeAspect="1"/>
          </p:cNvPicPr>
          <p:nvPr/>
        </p:nvPicPr>
        <p:blipFill>
          <a:blip r:embed="rId4"/>
          <a:stretch>
            <a:fillRect/>
          </a:stretch>
        </p:blipFill>
        <p:spPr>
          <a:xfrm>
            <a:off x="2667669" y="549028"/>
            <a:ext cx="2548161" cy="2346612"/>
          </a:xfrm>
          <a:prstGeom prst="rect">
            <a:avLst/>
          </a:prstGeom>
        </p:spPr>
      </p:pic>
      <p:pic>
        <p:nvPicPr>
          <p:cNvPr id="12" name="Picture 11">
            <a:extLst>
              <a:ext uri="{FF2B5EF4-FFF2-40B4-BE49-F238E27FC236}">
                <a16:creationId xmlns:a16="http://schemas.microsoft.com/office/drawing/2014/main" id="{D10E40E4-465B-19D1-522B-7741F80B5981}"/>
              </a:ext>
            </a:extLst>
          </p:cNvPr>
          <p:cNvPicPr>
            <a:picLocks noChangeAspect="1"/>
          </p:cNvPicPr>
          <p:nvPr/>
        </p:nvPicPr>
        <p:blipFill>
          <a:blip r:embed="rId5"/>
          <a:stretch>
            <a:fillRect/>
          </a:stretch>
        </p:blipFill>
        <p:spPr>
          <a:xfrm>
            <a:off x="5517807" y="552984"/>
            <a:ext cx="3585237" cy="2035859"/>
          </a:xfrm>
          <a:prstGeom prst="rect">
            <a:avLst/>
          </a:prstGeom>
        </p:spPr>
      </p:pic>
      <p:pic>
        <p:nvPicPr>
          <p:cNvPr id="14" name="Picture 13">
            <a:extLst>
              <a:ext uri="{FF2B5EF4-FFF2-40B4-BE49-F238E27FC236}">
                <a16:creationId xmlns:a16="http://schemas.microsoft.com/office/drawing/2014/main" id="{ED7E274D-D2BF-5585-EE58-84D19226248D}"/>
              </a:ext>
            </a:extLst>
          </p:cNvPr>
          <p:cNvPicPr>
            <a:picLocks noChangeAspect="1"/>
          </p:cNvPicPr>
          <p:nvPr/>
        </p:nvPicPr>
        <p:blipFill>
          <a:blip r:embed="rId6"/>
          <a:stretch>
            <a:fillRect/>
          </a:stretch>
        </p:blipFill>
        <p:spPr>
          <a:xfrm>
            <a:off x="50344" y="3058740"/>
            <a:ext cx="1687016" cy="1606220"/>
          </a:xfrm>
          <a:prstGeom prst="rect">
            <a:avLst/>
          </a:prstGeom>
        </p:spPr>
      </p:pic>
      <p:sp>
        <p:nvSpPr>
          <p:cNvPr id="15" name="Rectangle 1">
            <a:extLst>
              <a:ext uri="{FF2B5EF4-FFF2-40B4-BE49-F238E27FC236}">
                <a16:creationId xmlns:a16="http://schemas.microsoft.com/office/drawing/2014/main" id="{0398EA3B-D5BD-A6AD-DEA5-256860236E9A}"/>
              </a:ext>
            </a:extLst>
          </p:cNvPr>
          <p:cNvSpPr>
            <a:spLocks noChangeArrowheads="1"/>
          </p:cNvSpPr>
          <p:nvPr/>
        </p:nvSpPr>
        <p:spPr bwMode="auto">
          <a:xfrm>
            <a:off x="2560320" y="2970814"/>
            <a:ext cx="5961888"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Interpretation: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Cluster 2 users face the most network issues, requiring targeted optimizations, while Cluster 0 enjoys the best experience with stable throughput.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Recommendation: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Prioritize improving network conditions for Cluster 2 users and offer targeted customer support, while monitoring Cluster 1 to prevent decline in user experience.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10</a:t>
            </a:r>
            <a:endParaRPr lang="en-US" sz="1600" dirty="0"/>
          </a:p>
        </p:txBody>
      </p:sp>
      <p:sp>
        <p:nvSpPr>
          <p:cNvPr id="5" name="Text 3"/>
          <p:cNvSpPr/>
          <p:nvPr/>
        </p:nvSpPr>
        <p:spPr>
          <a:xfrm>
            <a:off x="1983545" y="108585"/>
            <a:ext cx="7315200" cy="514350"/>
          </a:xfrm>
          <a:prstGeom prst="rect">
            <a:avLst/>
          </a:prstGeom>
          <a:noFill/>
          <a:ln/>
        </p:spPr>
        <p:txBody>
          <a:bodyPr wrap="square" rtlCol="0" anchor="ctr"/>
          <a:lstStyle/>
          <a:p>
            <a:pPr algn="l"/>
            <a:r>
              <a:rPr lang="en-IN" sz="2400" b="1" i="0" dirty="0">
                <a:solidFill>
                  <a:srgbClr val="212121"/>
                </a:solidFill>
                <a:effectLst/>
                <a:latin typeface="Roboto" panose="02000000000000000000" pitchFamily="2" charset="0"/>
              </a:rPr>
              <a:t>Task 4 - User Satisfaction Analysis</a:t>
            </a:r>
            <a:endParaRPr lang="en-IN" sz="2400" b="0" i="0" dirty="0">
              <a:solidFill>
                <a:srgbClr val="212121"/>
              </a:solidFill>
              <a:effectLst/>
              <a:latin typeface="Roboto" panose="02000000000000000000" pitchFamily="2" charset="0"/>
            </a:endParaRPr>
          </a:p>
        </p:txBody>
      </p:sp>
      <p:pic>
        <p:nvPicPr>
          <p:cNvPr id="10" name="Picture 9">
            <a:extLst>
              <a:ext uri="{FF2B5EF4-FFF2-40B4-BE49-F238E27FC236}">
                <a16:creationId xmlns:a16="http://schemas.microsoft.com/office/drawing/2014/main" id="{AFCC038A-8EE3-8219-9C8F-4077985FD9CA}"/>
              </a:ext>
            </a:extLst>
          </p:cNvPr>
          <p:cNvPicPr>
            <a:picLocks noChangeAspect="1"/>
          </p:cNvPicPr>
          <p:nvPr/>
        </p:nvPicPr>
        <p:blipFill>
          <a:blip r:embed="rId3"/>
          <a:stretch>
            <a:fillRect/>
          </a:stretch>
        </p:blipFill>
        <p:spPr>
          <a:xfrm>
            <a:off x="935502" y="573993"/>
            <a:ext cx="2307102" cy="2246724"/>
          </a:xfrm>
          <a:prstGeom prst="rect">
            <a:avLst/>
          </a:prstGeom>
        </p:spPr>
      </p:pic>
      <p:pic>
        <p:nvPicPr>
          <p:cNvPr id="12" name="Picture 11">
            <a:extLst>
              <a:ext uri="{FF2B5EF4-FFF2-40B4-BE49-F238E27FC236}">
                <a16:creationId xmlns:a16="http://schemas.microsoft.com/office/drawing/2014/main" id="{F0E128E8-E254-ACCB-AC31-66EAE6E8D8F4}"/>
              </a:ext>
            </a:extLst>
          </p:cNvPr>
          <p:cNvPicPr>
            <a:picLocks noChangeAspect="1"/>
          </p:cNvPicPr>
          <p:nvPr/>
        </p:nvPicPr>
        <p:blipFill>
          <a:blip r:embed="rId4"/>
          <a:stretch>
            <a:fillRect/>
          </a:stretch>
        </p:blipFill>
        <p:spPr>
          <a:xfrm>
            <a:off x="3242604" y="602129"/>
            <a:ext cx="2487036" cy="2201273"/>
          </a:xfrm>
          <a:prstGeom prst="rect">
            <a:avLst/>
          </a:prstGeom>
        </p:spPr>
      </p:pic>
      <p:pic>
        <p:nvPicPr>
          <p:cNvPr id="14" name="Picture 13">
            <a:extLst>
              <a:ext uri="{FF2B5EF4-FFF2-40B4-BE49-F238E27FC236}">
                <a16:creationId xmlns:a16="http://schemas.microsoft.com/office/drawing/2014/main" id="{50A97699-33AD-FED1-687A-6D2B8753DE7B}"/>
              </a:ext>
            </a:extLst>
          </p:cNvPr>
          <p:cNvPicPr>
            <a:picLocks noChangeAspect="1"/>
          </p:cNvPicPr>
          <p:nvPr/>
        </p:nvPicPr>
        <p:blipFill>
          <a:blip r:embed="rId5"/>
          <a:stretch>
            <a:fillRect/>
          </a:stretch>
        </p:blipFill>
        <p:spPr>
          <a:xfrm>
            <a:off x="5850403" y="602129"/>
            <a:ext cx="3293598" cy="2437263"/>
          </a:xfrm>
          <a:prstGeom prst="rect">
            <a:avLst/>
          </a:prstGeom>
        </p:spPr>
      </p:pic>
      <p:pic>
        <p:nvPicPr>
          <p:cNvPr id="16" name="Picture 15">
            <a:extLst>
              <a:ext uri="{FF2B5EF4-FFF2-40B4-BE49-F238E27FC236}">
                <a16:creationId xmlns:a16="http://schemas.microsoft.com/office/drawing/2014/main" id="{BD4E923D-24B8-0767-F2FC-C29C60E0F951}"/>
              </a:ext>
            </a:extLst>
          </p:cNvPr>
          <p:cNvPicPr>
            <a:picLocks noChangeAspect="1"/>
          </p:cNvPicPr>
          <p:nvPr/>
        </p:nvPicPr>
        <p:blipFill>
          <a:blip r:embed="rId6"/>
          <a:stretch>
            <a:fillRect/>
          </a:stretch>
        </p:blipFill>
        <p:spPr>
          <a:xfrm>
            <a:off x="-67293" y="2530420"/>
            <a:ext cx="3609306" cy="2061507"/>
          </a:xfrm>
          <a:prstGeom prst="rect">
            <a:avLst/>
          </a:prstGeom>
        </p:spPr>
      </p:pic>
      <p:pic>
        <p:nvPicPr>
          <p:cNvPr id="18" name="Picture 17">
            <a:extLst>
              <a:ext uri="{FF2B5EF4-FFF2-40B4-BE49-F238E27FC236}">
                <a16:creationId xmlns:a16="http://schemas.microsoft.com/office/drawing/2014/main" id="{32E737FA-E354-9A01-456D-AF199ECA2D42}"/>
              </a:ext>
            </a:extLst>
          </p:cNvPr>
          <p:cNvPicPr>
            <a:picLocks noChangeAspect="1"/>
          </p:cNvPicPr>
          <p:nvPr/>
        </p:nvPicPr>
        <p:blipFill>
          <a:blip r:embed="rId7"/>
          <a:stretch>
            <a:fillRect/>
          </a:stretch>
        </p:blipFill>
        <p:spPr>
          <a:xfrm>
            <a:off x="3542013" y="2789592"/>
            <a:ext cx="2864860" cy="1751779"/>
          </a:xfrm>
          <a:prstGeom prst="rect">
            <a:avLst/>
          </a:prstGeom>
        </p:spPr>
      </p:pic>
      <p:sp>
        <p:nvSpPr>
          <p:cNvPr id="20" name="TextBox 19">
            <a:extLst>
              <a:ext uri="{FF2B5EF4-FFF2-40B4-BE49-F238E27FC236}">
                <a16:creationId xmlns:a16="http://schemas.microsoft.com/office/drawing/2014/main" id="{397C2A22-C37A-DAB9-F1D8-AD9DA80905DB}"/>
              </a:ext>
            </a:extLst>
          </p:cNvPr>
          <p:cNvSpPr txBox="1"/>
          <p:nvPr/>
        </p:nvSpPr>
        <p:spPr>
          <a:xfrm>
            <a:off x="6706282" y="3104917"/>
            <a:ext cx="2155401" cy="1384995"/>
          </a:xfrm>
          <a:prstGeom prst="rect">
            <a:avLst/>
          </a:prstGeom>
          <a:noFill/>
        </p:spPr>
        <p:txBody>
          <a:bodyPr wrap="square">
            <a:spAutoFit/>
          </a:bodyPr>
          <a:lstStyle/>
          <a:p>
            <a:pPr algn="l"/>
            <a:r>
              <a:rPr lang="en-GB" sz="1200" b="1" i="0" dirty="0">
                <a:solidFill>
                  <a:srgbClr val="212121"/>
                </a:solidFill>
                <a:effectLst/>
                <a:latin typeface="Roboto" panose="02000000000000000000" pitchFamily="2" charset="0"/>
              </a:rPr>
              <a:t>Conclusion:</a:t>
            </a:r>
            <a:endParaRPr lang="en-GB" sz="1200" b="0" i="0" dirty="0">
              <a:solidFill>
                <a:srgbClr val="212121"/>
              </a:solidFill>
              <a:effectLst/>
              <a:latin typeface="Roboto" panose="02000000000000000000" pitchFamily="2" charset="0"/>
            </a:endParaRPr>
          </a:p>
          <a:p>
            <a:pPr algn="l"/>
            <a:r>
              <a:rPr lang="en-GB" sz="1200" b="0" i="0" dirty="0">
                <a:solidFill>
                  <a:srgbClr val="212121"/>
                </a:solidFill>
                <a:effectLst/>
                <a:latin typeface="Roboto" panose="02000000000000000000" pitchFamily="2" charset="0"/>
              </a:rPr>
              <a:t>Users in Cluster 1 are generally more satisfied and have better experiences than those in Cluster 0, though their engagement is slightly lower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cs typeface="Outfit" pitchFamily="34" charset="-120"/>
              </a:rPr>
              <a:t>11</a:t>
            </a:r>
            <a:endParaRPr lang="en-US" sz="1600" dirty="0"/>
          </a:p>
        </p:txBody>
      </p:sp>
      <p:sp>
        <p:nvSpPr>
          <p:cNvPr id="5" name="Text 3"/>
          <p:cNvSpPr/>
          <p:nvPr/>
        </p:nvSpPr>
        <p:spPr>
          <a:xfrm>
            <a:off x="1920240" y="154305"/>
            <a:ext cx="7315200" cy="514350"/>
          </a:xfrm>
          <a:prstGeom prst="rect">
            <a:avLst/>
          </a:prstGeom>
          <a:noFill/>
          <a:ln/>
        </p:spPr>
        <p:txBody>
          <a:bodyPr wrap="square" rtlCol="0" anchor="ctr"/>
          <a:lstStyle/>
          <a:p>
            <a:pPr marL="0" indent="0">
              <a:buNone/>
            </a:pPr>
            <a:r>
              <a:rPr lang="en-US" sz="2800" b="1" dirty="0">
                <a:latin typeface="Times New Roman" panose="02020603050405020304" pitchFamily="18" charset="0"/>
                <a:ea typeface="Outfit" pitchFamily="34" charset="-122"/>
                <a:cs typeface="Times New Roman" panose="02020603050405020304" pitchFamily="18" charset="0"/>
              </a:rPr>
              <a:t>Implementation of project in VS Code</a:t>
            </a: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7EBC5C47-7031-E8B7-6120-E24B18004003}"/>
              </a:ext>
            </a:extLst>
          </p:cNvPr>
          <p:cNvPicPr>
            <a:picLocks noChangeAspect="1"/>
          </p:cNvPicPr>
          <p:nvPr/>
        </p:nvPicPr>
        <p:blipFill>
          <a:blip r:embed="rId3"/>
          <a:stretch>
            <a:fillRect/>
          </a:stretch>
        </p:blipFill>
        <p:spPr>
          <a:xfrm>
            <a:off x="795527" y="759654"/>
            <a:ext cx="8284465" cy="42994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cs typeface="Outfit" pitchFamily="34" charset="-120"/>
              </a:rPr>
              <a:t>12</a:t>
            </a:r>
            <a:endParaRPr lang="en-US" sz="1600" dirty="0"/>
          </a:p>
        </p:txBody>
      </p:sp>
      <p:sp>
        <p:nvSpPr>
          <p:cNvPr id="5" name="Text 3"/>
          <p:cNvSpPr/>
          <p:nvPr/>
        </p:nvSpPr>
        <p:spPr>
          <a:xfrm>
            <a:off x="1934307" y="207058"/>
            <a:ext cx="7315200" cy="514350"/>
          </a:xfrm>
          <a:prstGeom prst="rect">
            <a:avLst/>
          </a:prstGeom>
          <a:noFill/>
          <a:ln/>
        </p:spPr>
        <p:txBody>
          <a:bodyPr wrap="square" rtlCol="0" anchor="ctr"/>
          <a:lstStyle/>
          <a:p>
            <a:pPr marL="0" indent="0">
              <a:buNone/>
            </a:pPr>
            <a:r>
              <a:rPr lang="en-US" sz="2800" b="1" dirty="0">
                <a:latin typeface="Times New Roman" panose="02020603050405020304" pitchFamily="18" charset="0"/>
                <a:ea typeface="Outfit" pitchFamily="34" charset="-122"/>
                <a:cs typeface="Times New Roman" panose="02020603050405020304" pitchFamily="18" charset="0"/>
              </a:rPr>
              <a:t>Visualizing Insights Through Dashboards using </a:t>
            </a:r>
            <a:r>
              <a:rPr lang="en-US" sz="2800" b="1" dirty="0" err="1">
                <a:latin typeface="Times New Roman" panose="02020603050405020304" pitchFamily="18" charset="0"/>
                <a:ea typeface="Outfit" pitchFamily="34" charset="-122"/>
                <a:cs typeface="Times New Roman" panose="02020603050405020304" pitchFamily="18" charset="0"/>
              </a:rPr>
              <a:t>streamlit</a:t>
            </a:r>
            <a:r>
              <a:rPr lang="en-US" sz="2800" b="1" dirty="0">
                <a:latin typeface="Times New Roman" panose="02020603050405020304" pitchFamily="18" charset="0"/>
                <a:ea typeface="Outfit" pitchFamily="34" charset="-122"/>
                <a:cs typeface="Times New Roman" panose="02020603050405020304" pitchFamily="18" charset="0"/>
              </a:rPr>
              <a:t> app</a:t>
            </a:r>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D34223F7-7637-D2A6-7C2B-F36767B7331D}"/>
              </a:ext>
            </a:extLst>
          </p:cNvPr>
          <p:cNvPicPr>
            <a:picLocks noChangeAspect="1"/>
          </p:cNvPicPr>
          <p:nvPr/>
        </p:nvPicPr>
        <p:blipFill>
          <a:blip r:embed="rId3"/>
          <a:stretch>
            <a:fillRect/>
          </a:stretch>
        </p:blipFill>
        <p:spPr>
          <a:xfrm>
            <a:off x="1132449" y="942535"/>
            <a:ext cx="7906043" cy="383916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F24F9-D338-268A-7649-77BDC92C806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92447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cs typeface="Outfit" pitchFamily="34" charset="-120"/>
              </a:rPr>
              <a:t>14</a:t>
            </a:r>
            <a:endParaRPr lang="en-US" sz="1600" dirty="0"/>
          </a:p>
        </p:txBody>
      </p:sp>
      <p:sp>
        <p:nvSpPr>
          <p:cNvPr id="5" name="Text 3"/>
          <p:cNvSpPr/>
          <p:nvPr/>
        </p:nvSpPr>
        <p:spPr>
          <a:xfrm>
            <a:off x="2201594" y="34730"/>
            <a:ext cx="7315200" cy="514350"/>
          </a:xfrm>
          <a:prstGeom prst="rect">
            <a:avLst/>
          </a:prstGeom>
          <a:noFill/>
          <a:ln/>
        </p:spPr>
        <p:txBody>
          <a:bodyPr wrap="square" rtlCol="0" anchor="ctr"/>
          <a:lstStyle/>
          <a:p>
            <a:pPr marL="0" indent="0">
              <a:buNone/>
            </a:pPr>
            <a:r>
              <a:rPr lang="en-US" sz="2400" b="1" dirty="0">
                <a:latin typeface="Times New Roman" panose="02020603050405020304" pitchFamily="18" charset="0"/>
                <a:cs typeface="Times New Roman" panose="02020603050405020304" pitchFamily="18" charset="0"/>
              </a:rPr>
              <a:t>Deployment in </a:t>
            </a:r>
            <a:r>
              <a:rPr lang="en-US" sz="2400" b="1" dirty="0" err="1">
                <a:latin typeface="Times New Roman" panose="02020603050405020304" pitchFamily="18" charset="0"/>
                <a:cs typeface="Times New Roman" panose="02020603050405020304" pitchFamily="18" charset="0"/>
              </a:rPr>
              <a:t>Streamlit</a:t>
            </a:r>
            <a:endParaRPr lang="en-US" sz="2400" b="1"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6F7B05BD-CC59-DCCC-340A-09D169DC034D}"/>
              </a:ext>
            </a:extLst>
          </p:cNvPr>
          <p:cNvPicPr>
            <a:picLocks noChangeAspect="1"/>
          </p:cNvPicPr>
          <p:nvPr/>
        </p:nvPicPr>
        <p:blipFill>
          <a:blip r:embed="rId3"/>
          <a:stretch>
            <a:fillRect/>
          </a:stretch>
        </p:blipFill>
        <p:spPr>
          <a:xfrm>
            <a:off x="1" y="745587"/>
            <a:ext cx="9049434" cy="490434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cs typeface="Outfit" pitchFamily="34" charset="-120"/>
              </a:rPr>
              <a:t>15</a:t>
            </a:r>
            <a:endParaRPr lang="en-US" sz="1600" dirty="0"/>
          </a:p>
        </p:txBody>
      </p:sp>
      <p:sp>
        <p:nvSpPr>
          <p:cNvPr id="5" name="Text 3"/>
          <p:cNvSpPr/>
          <p:nvPr/>
        </p:nvSpPr>
        <p:spPr>
          <a:xfrm>
            <a:off x="2201594" y="34730"/>
            <a:ext cx="7315200" cy="514350"/>
          </a:xfrm>
          <a:prstGeom prst="rect">
            <a:avLst/>
          </a:prstGeom>
          <a:noFill/>
          <a:ln/>
        </p:spPr>
        <p:txBody>
          <a:bodyPr wrap="square" rtlCol="0" anchor="ctr"/>
          <a:lstStyle/>
          <a:p>
            <a:pPr marL="0" indent="0">
              <a:buNone/>
            </a:pPr>
            <a:r>
              <a:rPr lang="en-US" sz="2400" b="1" dirty="0">
                <a:latin typeface="Times New Roman" panose="02020603050405020304" pitchFamily="18" charset="0"/>
                <a:cs typeface="Times New Roman" panose="02020603050405020304" pitchFamily="18" charset="0"/>
              </a:rPr>
              <a:t>Interpretation and Recommendation</a:t>
            </a:r>
          </a:p>
        </p:txBody>
      </p:sp>
      <p:sp>
        <p:nvSpPr>
          <p:cNvPr id="7" name="TextBox 6">
            <a:extLst>
              <a:ext uri="{FF2B5EF4-FFF2-40B4-BE49-F238E27FC236}">
                <a16:creationId xmlns:a16="http://schemas.microsoft.com/office/drawing/2014/main" id="{91A2FFED-CF69-BA25-9E43-E0EA6F0E8031}"/>
              </a:ext>
            </a:extLst>
          </p:cNvPr>
          <p:cNvSpPr txBox="1"/>
          <p:nvPr/>
        </p:nvSpPr>
        <p:spPr>
          <a:xfrm>
            <a:off x="91441" y="411480"/>
            <a:ext cx="8398412" cy="4770537"/>
          </a:xfrm>
          <a:prstGeom prst="rect">
            <a:avLst/>
          </a:prstGeom>
          <a:noFill/>
        </p:spPr>
        <p:txBody>
          <a:bodyPr wrap="square">
            <a:spAutoFit/>
          </a:bodyPr>
          <a:lstStyle/>
          <a:p>
            <a:r>
              <a:rPr lang="en-GB" sz="1600" b="1" dirty="0">
                <a:latin typeface="Times New Roman" panose="02020603050405020304" pitchFamily="18" charset="0"/>
                <a:cs typeface="Times New Roman" panose="02020603050405020304" pitchFamily="18" charset="0"/>
              </a:rPr>
              <a:t>User Overview</a:t>
            </a:r>
            <a:r>
              <a:rPr lang="en-GB" sz="16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Interpretation</a:t>
            </a:r>
            <a:r>
              <a:rPr lang="en-GB" sz="1600" dirty="0">
                <a:latin typeface="Times New Roman" panose="02020603050405020304" pitchFamily="18" charset="0"/>
                <a:cs typeface="Times New Roman" panose="02020603050405020304" pitchFamily="18" charset="0"/>
              </a:rPr>
              <a:t>: Reveals overall usage trends and identifies the most and least active users.</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Recommendation</a:t>
            </a:r>
            <a:r>
              <a:rPr lang="en-GB" sz="1600" dirty="0">
                <a:latin typeface="Times New Roman" panose="02020603050405020304" pitchFamily="18" charset="0"/>
                <a:cs typeface="Times New Roman" panose="02020603050405020304" pitchFamily="18" charset="0"/>
              </a:rPr>
              <a:t>: Focus on retaining high-use customers with special offers and address issues or incentives for less active users.</a:t>
            </a:r>
          </a:p>
          <a:p>
            <a:r>
              <a:rPr lang="en-GB" sz="1600" b="1" dirty="0">
                <a:latin typeface="Times New Roman" panose="02020603050405020304" pitchFamily="18" charset="0"/>
                <a:cs typeface="Times New Roman" panose="02020603050405020304" pitchFamily="18" charset="0"/>
              </a:rPr>
              <a:t>User Engagement</a:t>
            </a:r>
            <a:r>
              <a:rPr lang="en-GB" sz="16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Interpretation</a:t>
            </a:r>
            <a:r>
              <a:rPr lang="en-GB" sz="1600" dirty="0">
                <a:latin typeface="Times New Roman" panose="02020603050405020304" pitchFamily="18" charset="0"/>
                <a:cs typeface="Times New Roman" panose="02020603050405020304" pitchFamily="18" charset="0"/>
              </a:rPr>
              <a:t>: Provides insights into how users interact with various services and their overall engagement levels.</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Recommendation</a:t>
            </a:r>
            <a:r>
              <a:rPr lang="en-GB" sz="1600" dirty="0">
                <a:latin typeface="Times New Roman" panose="02020603050405020304" pitchFamily="18" charset="0"/>
                <a:cs typeface="Times New Roman" panose="02020603050405020304" pitchFamily="18" charset="0"/>
              </a:rPr>
              <a:t>: Boost engagement by enhancing popular features and targeting users at risk of churn with personalized offers.</a:t>
            </a:r>
          </a:p>
          <a:p>
            <a:r>
              <a:rPr lang="en-GB" sz="1600" b="1" dirty="0">
                <a:latin typeface="Times New Roman" panose="02020603050405020304" pitchFamily="18" charset="0"/>
                <a:cs typeface="Times New Roman" panose="02020603050405020304" pitchFamily="18" charset="0"/>
              </a:rPr>
              <a:t>User Experience</a:t>
            </a:r>
            <a:r>
              <a:rPr lang="en-GB" sz="16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Interpretation</a:t>
            </a:r>
            <a:r>
              <a:rPr lang="en-GB" sz="1600" dirty="0">
                <a:latin typeface="Times New Roman" panose="02020603050405020304" pitchFamily="18" charset="0"/>
                <a:cs typeface="Times New Roman" panose="02020603050405020304" pitchFamily="18" charset="0"/>
              </a:rPr>
              <a:t>: Assesses network performance metrics like TCP retransmission and RTT to gauge service quality.</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Recommendation</a:t>
            </a:r>
            <a:r>
              <a:rPr lang="en-GB" sz="1600" dirty="0">
                <a:latin typeface="Times New Roman" panose="02020603050405020304" pitchFamily="18" charset="0"/>
                <a:cs typeface="Times New Roman" panose="02020603050405020304" pitchFamily="18" charset="0"/>
              </a:rPr>
              <a:t>: Improve network infrastructure and address performance issues to enhance user experience.</a:t>
            </a:r>
          </a:p>
          <a:p>
            <a:r>
              <a:rPr lang="en-GB" sz="1600" b="1" dirty="0">
                <a:latin typeface="Times New Roman" panose="02020603050405020304" pitchFamily="18" charset="0"/>
                <a:cs typeface="Times New Roman" panose="02020603050405020304" pitchFamily="18" charset="0"/>
              </a:rPr>
              <a:t>User Satisfaction</a:t>
            </a:r>
            <a:r>
              <a:rPr lang="en-GB" sz="1600" dirty="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Interpretation</a:t>
            </a:r>
            <a:r>
              <a:rPr lang="en-GB" sz="1600" dirty="0">
                <a:latin typeface="Times New Roman" panose="02020603050405020304" pitchFamily="18" charset="0"/>
                <a:cs typeface="Times New Roman" panose="02020603050405020304" pitchFamily="18" charset="0"/>
              </a:rPr>
              <a:t>: Measures overall customer satisfaction based on engagement and experience scores.</a:t>
            </a:r>
          </a:p>
          <a:p>
            <a:pPr>
              <a:buFont typeface="Arial" panose="020B0604020202020204" pitchFamily="34" charset="0"/>
              <a:buChar char="•"/>
            </a:pPr>
            <a:r>
              <a:rPr lang="en-GB" sz="1600" b="1" dirty="0">
                <a:latin typeface="Times New Roman" panose="02020603050405020304" pitchFamily="18" charset="0"/>
                <a:cs typeface="Times New Roman" panose="02020603050405020304" pitchFamily="18" charset="0"/>
              </a:rPr>
              <a:t>Recommendation</a:t>
            </a:r>
            <a:r>
              <a:rPr lang="en-GB" sz="1600" dirty="0">
                <a:latin typeface="Times New Roman" panose="02020603050405020304" pitchFamily="18" charset="0"/>
                <a:cs typeface="Times New Roman" panose="02020603050405020304" pitchFamily="18" charset="0"/>
              </a:rPr>
              <a:t>: Use satisfaction data to refine customer service strategies and improve service features to increase loyalty.</a:t>
            </a:r>
          </a:p>
        </p:txBody>
      </p:sp>
    </p:spTree>
    <p:extLst>
      <p:ext uri="{BB962C8B-B14F-4D97-AF65-F5344CB8AC3E}">
        <p14:creationId xmlns:p14="http://schemas.microsoft.com/office/powerpoint/2010/main" val="3085014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02D2BF3-75A0-88C1-E3B5-D55E6AA2557E}"/>
              </a:ext>
            </a:extLst>
          </p:cNvPr>
          <p:cNvSpPr txBox="1"/>
          <p:nvPr/>
        </p:nvSpPr>
        <p:spPr>
          <a:xfrm>
            <a:off x="2539218" y="1484141"/>
            <a:ext cx="4572000" cy="830997"/>
          </a:xfrm>
          <a:prstGeom prst="rect">
            <a:avLst/>
          </a:prstGeom>
          <a:noFill/>
        </p:spPr>
        <p:txBody>
          <a:bodyPr wrap="square" rtlCol="0">
            <a:spAutoFit/>
          </a:bodyPr>
          <a:lstStyle/>
          <a:p>
            <a:r>
              <a:rPr lang="en-IN" sz="4800" dirty="0">
                <a:latin typeface="Times New Roman" panose="02020603050405020304" pitchFamily="18" charset="0"/>
                <a:cs typeface="Times New Roman" panose="02020603050405020304" pitchFamily="18" charset="0"/>
              </a:rPr>
              <a:t>THANKYOU</a:t>
            </a:r>
          </a:p>
        </p:txBody>
      </p:sp>
    </p:spTree>
    <p:extLst>
      <p:ext uri="{BB962C8B-B14F-4D97-AF65-F5344CB8AC3E}">
        <p14:creationId xmlns:p14="http://schemas.microsoft.com/office/powerpoint/2010/main" val="376850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657600" y="0"/>
            <a:ext cx="91440" cy="1543050"/>
          </a:xfrm>
          <a:prstGeom prst="rect">
            <a:avLst/>
          </a:prstGeom>
          <a:solidFill>
            <a:srgbClr val="FFD600"/>
          </a:solidFill>
          <a:ln w="12700">
            <a:solidFill>
              <a:srgbClr val="FFD600"/>
            </a:solidFill>
            <a:prstDash val="solid"/>
          </a:ln>
        </p:spPr>
      </p:sp>
      <p:pic>
        <p:nvPicPr>
          <p:cNvPr id="3" name="Image 0" descr="https://images.pexels.com/photos/28300541/pexels-photo-28300541.jpeg?auto=compress&amp;cs=tinysrgb&amp;fit=crop&amp;h=1200&amp;w=800"/>
          <p:cNvPicPr>
            <a:picLocks noChangeAspect="1"/>
          </p:cNvPicPr>
          <p:nvPr/>
        </p:nvPicPr>
        <p:blipFill>
          <a:blip r:embed="rId3"/>
          <a:stretch>
            <a:fillRect/>
          </a:stretch>
        </p:blipFill>
        <p:spPr>
          <a:xfrm>
            <a:off x="320040" y="0"/>
            <a:ext cx="3337560" cy="5143500"/>
          </a:xfrm>
          <a:prstGeom prst="rect">
            <a:avLst/>
          </a:prstGeom>
        </p:spPr>
      </p:pic>
      <p:sp>
        <p:nvSpPr>
          <p:cNvPr id="5" name="Shape 1"/>
          <p:cNvSpPr/>
          <p:nvPr/>
        </p:nvSpPr>
        <p:spPr>
          <a:xfrm>
            <a:off x="0" y="0"/>
            <a:ext cx="320040" cy="5143500"/>
          </a:xfrm>
          <a:prstGeom prst="rect">
            <a:avLst/>
          </a:prstGeom>
          <a:solidFill>
            <a:srgbClr val="1A6847"/>
          </a:solidFill>
          <a:ln w="12700">
            <a:solidFill>
              <a:srgbClr val="1A6847"/>
            </a:solidFill>
            <a:prstDash val="solid"/>
          </a:ln>
        </p:spPr>
      </p:sp>
      <p:sp>
        <p:nvSpPr>
          <p:cNvPr id="6" name="Shape 2"/>
          <p:cNvSpPr/>
          <p:nvPr/>
        </p:nvSpPr>
        <p:spPr>
          <a:xfrm>
            <a:off x="4114800" y="0"/>
            <a:ext cx="457200" cy="457200"/>
          </a:xfrm>
          <a:prstGeom prst="rect">
            <a:avLst/>
          </a:prstGeom>
          <a:solidFill>
            <a:srgbClr val="1A6847"/>
          </a:solidFill>
          <a:ln w="12700">
            <a:solidFill>
              <a:srgbClr val="1A6847"/>
            </a:solidFill>
            <a:prstDash val="solid"/>
          </a:ln>
        </p:spPr>
      </p:sp>
      <p:sp>
        <p:nvSpPr>
          <p:cNvPr id="7" name="Text 3"/>
          <p:cNvSpPr/>
          <p:nvPr/>
        </p:nvSpPr>
        <p:spPr>
          <a:xfrm>
            <a:off x="4114800" y="0"/>
            <a:ext cx="457200" cy="457200"/>
          </a:xfrm>
          <a:prstGeom prst="rect">
            <a:avLst/>
          </a:prstGeom>
          <a:noFill/>
          <a:ln/>
        </p:spPr>
        <p:txBody>
          <a:bodyPr wrap="square" rtlCol="0" anchor="t"/>
          <a:lstStyle/>
          <a:p>
            <a:pPr marL="0" indent="0" algn="ctr">
              <a:buNone/>
            </a:pPr>
            <a:r>
              <a:rPr lang="en-US" sz="1800" b="1" dirty="0">
                <a:solidFill>
                  <a:srgbClr val="FFD600"/>
                </a:solidFill>
                <a:latin typeface="Outfit" pitchFamily="34" charset="0"/>
                <a:ea typeface="Outfit" pitchFamily="34" charset="-122"/>
                <a:cs typeface="Outfit" pitchFamily="34" charset="-120"/>
              </a:rPr>
              <a:t>1</a:t>
            </a:r>
            <a:endParaRPr lang="en-US" sz="1800" dirty="0"/>
          </a:p>
        </p:txBody>
      </p:sp>
      <p:sp>
        <p:nvSpPr>
          <p:cNvPr id="8" name="Text 4"/>
          <p:cNvSpPr/>
          <p:nvPr/>
        </p:nvSpPr>
        <p:spPr>
          <a:xfrm>
            <a:off x="4572000" y="405765"/>
            <a:ext cx="4389120" cy="514350"/>
          </a:xfrm>
          <a:prstGeom prst="rect">
            <a:avLst/>
          </a:prstGeom>
          <a:noFill/>
          <a:ln/>
        </p:spPr>
        <p:txBody>
          <a:bodyPr wrap="square" rtlCol="0" anchor="ctr"/>
          <a:lstStyle/>
          <a:p>
            <a:pPr marL="0" indent="0">
              <a:buNone/>
            </a:pPr>
            <a:r>
              <a:rPr lang="en-US" sz="2800" b="1" dirty="0">
                <a:latin typeface="Times New Roman" panose="02020603050405020304" pitchFamily="18" charset="0"/>
                <a:ea typeface="Outfit" pitchFamily="34" charset="-122"/>
                <a:cs typeface="Times New Roman" panose="02020603050405020304" pitchFamily="18" charset="0"/>
              </a:rPr>
              <a:t>Defining the Challenge</a:t>
            </a: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4572000" y="920224"/>
            <a:ext cx="3749040" cy="514350"/>
          </a:xfrm>
          <a:prstGeom prst="rect">
            <a:avLst/>
          </a:prstGeom>
          <a:noFill/>
          <a:ln/>
        </p:spPr>
        <p:txBody>
          <a:bodyPr wrap="square" rtlCol="0" anchor="ctr"/>
          <a:lstStyle/>
          <a:p>
            <a:pPr marL="0" indent="0">
              <a:buNone/>
            </a:pPr>
            <a:r>
              <a:rPr lang="en-US" sz="1600" b="1" dirty="0">
                <a:solidFill>
                  <a:srgbClr val="000000"/>
                </a:solidFill>
                <a:latin typeface="Times New Roman" panose="02020603050405020304" pitchFamily="18" charset="0"/>
                <a:ea typeface="Outfit" pitchFamily="34" charset="-122"/>
                <a:cs typeface="Times New Roman" panose="02020603050405020304" pitchFamily="18" charset="0"/>
              </a:rPr>
              <a:t>Understanding the Need</a:t>
            </a:r>
            <a:endParaRPr lang="en-US" sz="1600" dirty="0">
              <a:latin typeface="Times New Roman" panose="02020603050405020304" pitchFamily="18" charset="0"/>
              <a:cs typeface="Times New Roman" panose="02020603050405020304" pitchFamily="18" charset="0"/>
            </a:endParaRPr>
          </a:p>
        </p:txBody>
      </p:sp>
      <p:sp>
        <p:nvSpPr>
          <p:cNvPr id="10" name="Text 6"/>
          <p:cNvSpPr/>
          <p:nvPr/>
        </p:nvSpPr>
        <p:spPr>
          <a:xfrm>
            <a:off x="4114800" y="1448752"/>
            <a:ext cx="4389120" cy="2314575"/>
          </a:xfrm>
          <a:prstGeom prst="rect">
            <a:avLst/>
          </a:prstGeom>
          <a:noFill/>
          <a:ln/>
        </p:spPr>
        <p:txBody>
          <a:bodyPr wrap="square" rtlCol="0" anchor="t"/>
          <a:lstStyle/>
          <a:p>
            <a:pPr marL="342900" indent="-342900" algn="just">
              <a:lnSpc>
                <a:spcPts val="2000"/>
              </a:lnSpc>
              <a:buSzPct val="100000"/>
              <a:buChar char="•"/>
            </a:pPr>
            <a:r>
              <a:rPr lang="en-US" sz="1200" dirty="0">
                <a:solidFill>
                  <a:srgbClr val="000000"/>
                </a:solidFill>
                <a:latin typeface="Times New Roman" panose="02020603050405020304" pitchFamily="18" charset="0"/>
                <a:ea typeface="Outfit" pitchFamily="34" charset="-122"/>
                <a:cs typeface="Times New Roman" panose="02020603050405020304" pitchFamily="18" charset="0"/>
              </a:rPr>
              <a:t>Investors seek undervalued assets and require detailed data analysis to understand business fundamentals. Identifying profit trends is crucial.
This approach has proven successful in identifying profitable routes, as seen in previous analyses that boosted company profits significantly.
Understanding customer demographics and behavior is vital for projecting profitability in any industry, including telecommunications.
The focus is now on analyzing TellCo to determine its potential for growth and profitability in the competitive market.</a:t>
            </a:r>
            <a:endParaRPr lang="en-US" sz="1200" dirty="0">
              <a:latin typeface="Times New Roman" panose="02020603050405020304" pitchFamily="18" charset="0"/>
              <a:cs typeface="Times New Roman" panose="02020603050405020304" pitchFamily="18" charset="0"/>
            </a:endParaRPr>
          </a:p>
        </p:txBody>
      </p:sp>
      <p:sp>
        <p:nvSpPr>
          <p:cNvPr id="11" name="Text 7"/>
          <p:cNvSpPr/>
          <p:nvPr/>
        </p:nvSpPr>
        <p:spPr>
          <a:xfrm>
            <a:off x="2743200" y="4754880"/>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3657600" y="0"/>
            <a:ext cx="91440" cy="1543050"/>
          </a:xfrm>
          <a:prstGeom prst="rect">
            <a:avLst/>
          </a:prstGeom>
          <a:solidFill>
            <a:srgbClr val="FFD600"/>
          </a:solidFill>
          <a:ln w="12700">
            <a:solidFill>
              <a:srgbClr val="FFD600"/>
            </a:solidFill>
            <a:prstDash val="solid"/>
          </a:ln>
        </p:spPr>
      </p:sp>
      <p:pic>
        <p:nvPicPr>
          <p:cNvPr id="3" name="Image 0" descr="https://images.pexels.com/photos/450596/pexels-photo-450596.jpeg?auto=compress&amp;cs=tinysrgb&amp;fit=crop&amp;h=1200&amp;w=800"/>
          <p:cNvPicPr>
            <a:picLocks noChangeAspect="1"/>
          </p:cNvPicPr>
          <p:nvPr/>
        </p:nvPicPr>
        <p:blipFill>
          <a:blip r:embed="rId3"/>
          <a:stretch>
            <a:fillRect/>
          </a:stretch>
        </p:blipFill>
        <p:spPr>
          <a:xfrm>
            <a:off x="320040" y="0"/>
            <a:ext cx="3337560" cy="5143500"/>
          </a:xfrm>
          <a:prstGeom prst="rect">
            <a:avLst/>
          </a:prstGeom>
        </p:spPr>
      </p:pic>
      <p:sp>
        <p:nvSpPr>
          <p:cNvPr id="5" name="Shape 1"/>
          <p:cNvSpPr/>
          <p:nvPr/>
        </p:nvSpPr>
        <p:spPr>
          <a:xfrm>
            <a:off x="0" y="0"/>
            <a:ext cx="320040" cy="5143500"/>
          </a:xfrm>
          <a:prstGeom prst="rect">
            <a:avLst/>
          </a:prstGeom>
          <a:solidFill>
            <a:srgbClr val="1A6847"/>
          </a:solidFill>
          <a:ln w="12700">
            <a:solidFill>
              <a:srgbClr val="1A6847"/>
            </a:solidFill>
            <a:prstDash val="solid"/>
          </a:ln>
        </p:spPr>
      </p:sp>
      <p:sp>
        <p:nvSpPr>
          <p:cNvPr id="6" name="Shape 2"/>
          <p:cNvSpPr/>
          <p:nvPr/>
        </p:nvSpPr>
        <p:spPr>
          <a:xfrm>
            <a:off x="4114800" y="0"/>
            <a:ext cx="457200" cy="457200"/>
          </a:xfrm>
          <a:prstGeom prst="rect">
            <a:avLst/>
          </a:prstGeom>
          <a:solidFill>
            <a:srgbClr val="1A6847"/>
          </a:solidFill>
          <a:ln w="12700">
            <a:solidFill>
              <a:srgbClr val="1A6847"/>
            </a:solidFill>
            <a:prstDash val="solid"/>
          </a:ln>
        </p:spPr>
      </p:sp>
      <p:sp>
        <p:nvSpPr>
          <p:cNvPr id="7" name="Text 3"/>
          <p:cNvSpPr/>
          <p:nvPr/>
        </p:nvSpPr>
        <p:spPr>
          <a:xfrm>
            <a:off x="4114800" y="0"/>
            <a:ext cx="457200" cy="457200"/>
          </a:xfrm>
          <a:prstGeom prst="rect">
            <a:avLst/>
          </a:prstGeom>
          <a:noFill/>
          <a:ln/>
        </p:spPr>
        <p:txBody>
          <a:bodyPr wrap="square" rtlCol="0" anchor="t"/>
          <a:lstStyle/>
          <a:p>
            <a:pPr marL="0" indent="0" algn="ctr">
              <a:buNone/>
            </a:pPr>
            <a:r>
              <a:rPr lang="en-US" b="1" dirty="0">
                <a:solidFill>
                  <a:srgbClr val="FFD600"/>
                </a:solidFill>
                <a:latin typeface="Outfit" pitchFamily="34" charset="0"/>
                <a:ea typeface="Outfit" pitchFamily="34" charset="-122"/>
              </a:rPr>
              <a:t>2</a:t>
            </a:r>
            <a:endParaRPr lang="en-US" sz="1800" dirty="0"/>
          </a:p>
        </p:txBody>
      </p:sp>
      <p:sp>
        <p:nvSpPr>
          <p:cNvPr id="8" name="Text 4"/>
          <p:cNvSpPr/>
          <p:nvPr/>
        </p:nvSpPr>
        <p:spPr>
          <a:xfrm>
            <a:off x="4114800" y="925830"/>
            <a:ext cx="4389120" cy="514350"/>
          </a:xfrm>
          <a:prstGeom prst="rect">
            <a:avLst/>
          </a:prstGeom>
          <a:noFill/>
          <a:ln/>
        </p:spPr>
        <p:txBody>
          <a:bodyPr wrap="square" rtlCol="0" anchor="ctr"/>
          <a:lstStyle/>
          <a:p>
            <a:pPr marL="0" indent="0">
              <a:buNone/>
            </a:pPr>
            <a:r>
              <a:rPr lang="en-US" sz="2800" b="1" dirty="0">
                <a:latin typeface="Times New Roman" panose="02020603050405020304" pitchFamily="18" charset="0"/>
                <a:ea typeface="Outfit" pitchFamily="34" charset="-122"/>
                <a:cs typeface="Times New Roman" panose="02020603050405020304" pitchFamily="18" charset="0"/>
              </a:rPr>
              <a:t>Understanding TellCo</a:t>
            </a:r>
            <a:endParaRPr lang="en-US" sz="2800" dirty="0">
              <a:latin typeface="Times New Roman" panose="02020603050405020304" pitchFamily="18" charset="0"/>
              <a:cs typeface="Times New Roman" panose="02020603050405020304" pitchFamily="18" charset="0"/>
            </a:endParaRPr>
          </a:p>
        </p:txBody>
      </p:sp>
      <p:sp>
        <p:nvSpPr>
          <p:cNvPr id="9" name="Text 5"/>
          <p:cNvSpPr/>
          <p:nvPr/>
        </p:nvSpPr>
        <p:spPr>
          <a:xfrm>
            <a:off x="4572000" y="1697355"/>
            <a:ext cx="3749040" cy="514350"/>
          </a:xfrm>
          <a:prstGeom prst="rect">
            <a:avLst/>
          </a:prstGeom>
          <a:noFill/>
          <a:ln/>
        </p:spPr>
        <p:txBody>
          <a:bodyPr wrap="square" rtlCol="0" anchor="ctr"/>
          <a:lstStyle/>
          <a:p>
            <a:pPr marL="285750" indent="-285750">
              <a:buFont typeface="Arial" panose="020B0604020202020204" pitchFamily="34" charset="0"/>
              <a:buChar char="•"/>
            </a:pPr>
            <a:r>
              <a:rPr lang="en-US" sz="1600" b="1" dirty="0">
                <a:solidFill>
                  <a:srgbClr val="000000"/>
                </a:solidFill>
                <a:latin typeface="Times New Roman" panose="02020603050405020304" pitchFamily="18" charset="0"/>
                <a:ea typeface="Outfit" pitchFamily="34" charset="-122"/>
                <a:cs typeface="Times New Roman" panose="02020603050405020304" pitchFamily="18" charset="0"/>
              </a:rPr>
              <a:t>Market Position</a:t>
            </a:r>
            <a:endParaRPr lang="en-US" sz="1600" dirty="0">
              <a:latin typeface="Times New Roman" panose="02020603050405020304" pitchFamily="18" charset="0"/>
              <a:cs typeface="Times New Roman" panose="02020603050405020304" pitchFamily="18" charset="0"/>
            </a:endParaRPr>
          </a:p>
        </p:txBody>
      </p:sp>
      <p:sp>
        <p:nvSpPr>
          <p:cNvPr id="10" name="Text 6"/>
          <p:cNvSpPr/>
          <p:nvPr/>
        </p:nvSpPr>
        <p:spPr>
          <a:xfrm>
            <a:off x="4114800" y="2160270"/>
            <a:ext cx="4389120" cy="2314575"/>
          </a:xfrm>
          <a:prstGeom prst="rect">
            <a:avLst/>
          </a:prstGeom>
          <a:noFill/>
          <a:ln/>
        </p:spPr>
        <p:txBody>
          <a:bodyPr wrap="square" rtlCol="0" anchor="t"/>
          <a:lstStyle/>
          <a:p>
            <a:pPr marL="342900" indent="-342900" algn="just">
              <a:lnSpc>
                <a:spcPts val="2000"/>
              </a:lnSpc>
              <a:buSzPct val="100000"/>
              <a:buChar char="•"/>
            </a:pPr>
            <a:r>
              <a:rPr lang="en-US" sz="1200" dirty="0">
                <a:latin typeface="Times New Roman" panose="02020603050405020304" pitchFamily="18" charset="0"/>
                <a:ea typeface="Outfit" pitchFamily="34" charset="-122"/>
                <a:cs typeface="Times New Roman" panose="02020603050405020304" pitchFamily="18" charset="0"/>
              </a:rPr>
              <a:t>TellCo is an established mobile service provider in the Republic of Pefkakia with untapped potential in its data.
Current ownership has not utilized data analytics, representing an opportunity for a fresh analytical approach to drive improvements.
Evaluating their existing customer data will highlight behavior patterns crucial for predicting future sales and growth.
Success will hinge on understanding and addressing the unique needs of TellCo's diverse customer base.</a:t>
            </a:r>
            <a:endParaRPr lang="en-US" sz="1200" dirty="0">
              <a:latin typeface="Times New Roman" panose="02020603050405020304" pitchFamily="18" charset="0"/>
              <a:cs typeface="Times New Roman" panose="02020603050405020304" pitchFamily="18" charset="0"/>
            </a:endParaRPr>
          </a:p>
        </p:txBody>
      </p:sp>
      <p:sp>
        <p:nvSpPr>
          <p:cNvPr id="11" name="Text 7"/>
          <p:cNvSpPr/>
          <p:nvPr/>
        </p:nvSpPr>
        <p:spPr>
          <a:xfrm>
            <a:off x="2743200" y="4754880"/>
            <a:ext cx="1828800" cy="457200"/>
          </a:xfrm>
          <a:prstGeom prst="rect">
            <a:avLst/>
          </a:prstGeom>
          <a:noFill/>
          <a:ln/>
        </p:spPr>
        <p:txBody>
          <a:bodyPr wrap="square" rtlCol="0" anchor="ctr"/>
          <a:lstStyle/>
          <a:p>
            <a:pPr marL="0" indent="0">
              <a:buNone/>
            </a:pPr>
            <a:r>
              <a:rPr lang="en-US" sz="800" u="sng" dirty="0">
                <a:solidFill>
                  <a:srgbClr val="FFFFFF"/>
                </a:solidFill>
                <a:hlinkClick r:id="rId4" tooltip="Pexel">
                  <a:extLst>
                    <a:ext uri="{A12FA001-AC4F-418D-AE19-62706E023703}">
                      <ahyp:hlinkClr xmlns:ahyp="http://schemas.microsoft.com/office/drawing/2018/hyperlinkcolor" val="tx"/>
                    </a:ext>
                  </a:extLst>
                </a:hlinkClick>
              </a:rPr>
              <a:t>Photo by Pexels</a:t>
            </a:r>
            <a:endParaRPr lang="en-US" sz="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3</a:t>
            </a:r>
            <a:endParaRPr lang="en-US" sz="1600" dirty="0"/>
          </a:p>
        </p:txBody>
      </p:sp>
      <p:sp>
        <p:nvSpPr>
          <p:cNvPr id="5" name="Text 3"/>
          <p:cNvSpPr/>
          <p:nvPr/>
        </p:nvSpPr>
        <p:spPr>
          <a:xfrm>
            <a:off x="2789623" y="257175"/>
            <a:ext cx="7315200" cy="514350"/>
          </a:xfrm>
          <a:prstGeom prst="rect">
            <a:avLst/>
          </a:prstGeom>
          <a:noFill/>
          <a:ln/>
        </p:spPr>
        <p:txBody>
          <a:bodyPr wrap="square" rtlCol="0" anchor="ctr"/>
          <a:lstStyle/>
          <a:p>
            <a:pPr marL="0" indent="0">
              <a:buNone/>
            </a:pPr>
            <a:r>
              <a:rPr lang="en-IN" sz="2800" b="1" dirty="0">
                <a:latin typeface="Times New Roman" panose="02020603050405020304" pitchFamily="18" charset="0"/>
                <a:cs typeface="Times New Roman" panose="02020603050405020304" pitchFamily="18" charset="0"/>
              </a:rPr>
              <a:t>Introduction</a:t>
            </a:r>
            <a:endParaRPr lang="en-US" sz="2800" b="1" dirty="0">
              <a:latin typeface="Times New Roman" panose="02020603050405020304" pitchFamily="18" charset="0"/>
              <a:cs typeface="Times New Roman" panose="02020603050405020304" pitchFamily="18" charset="0"/>
            </a:endParaRPr>
          </a:p>
        </p:txBody>
      </p:sp>
      <p:sp>
        <p:nvSpPr>
          <p:cNvPr id="6" name="Text 4"/>
          <p:cNvSpPr/>
          <p:nvPr/>
        </p:nvSpPr>
        <p:spPr>
          <a:xfrm>
            <a:off x="1097280" y="980342"/>
            <a:ext cx="7315200" cy="3343275"/>
          </a:xfrm>
          <a:prstGeom prst="rect">
            <a:avLst/>
          </a:prstGeom>
          <a:noFill/>
          <a:ln/>
        </p:spPr>
        <p:txBody>
          <a:bodyPr wrap="square" rtlCol="0" anchor="t"/>
          <a:lstStyle/>
          <a:p>
            <a:pPr marL="171450" indent="-171450">
              <a:buFont typeface="Wingdings" panose="05000000000000000000" pitchFamily="2" charset="2"/>
              <a:buChar char="§"/>
            </a:pPr>
            <a:r>
              <a:rPr lang="en-GB" sz="2000" b="1" dirty="0">
                <a:latin typeface="Times New Roman" panose="02020603050405020304" pitchFamily="18" charset="0"/>
                <a:cs typeface="Times New Roman" panose="02020603050405020304" pitchFamily="18" charset="0"/>
              </a:rPr>
              <a:t>Objective</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primary goal of this analysis is to evaluate Telco's growth potential in the telecommunications market. By examining user behavior and interaction with the network, we aim to provide insights into whether investing in Telco is a sound decision. </a:t>
            </a:r>
          </a:p>
          <a:p>
            <a:pPr marL="171450" indent="-1714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This assessment is based on a detailed analysis of user data, focusing on their engagement levels, experience, and overall satisfaction with Telco's services. </a:t>
            </a:r>
          </a:p>
          <a:p>
            <a:pPr marL="171450" indent="-171450">
              <a:buFont typeface="Arial" panose="020B0604020202020204" pitchFamily="34" charset="0"/>
              <a:buChar char="•"/>
            </a:pPr>
            <a:r>
              <a:rPr lang="en-GB" dirty="0">
                <a:latin typeface="Times New Roman" panose="02020603050405020304" pitchFamily="18" charset="0"/>
                <a:cs typeface="Times New Roman" panose="02020603050405020304" pitchFamily="18" charset="0"/>
              </a:rPr>
              <a:t>The analysis will help identify potential opportunities for improvement and growth, which are critical in making informed business decisions</a:t>
            </a:r>
            <a:r>
              <a:rPr lang="en-GB" sz="1200" dirty="0"/>
              <a:t>.</a:t>
            </a:r>
          </a:p>
          <a:p>
            <a:pPr algn="just">
              <a:lnSpc>
                <a:spcPts val="2000"/>
              </a:lnSpc>
              <a:buSzPct val="100000"/>
            </a:pPr>
            <a:r>
              <a:rPr lang="en-US" sz="1200" dirty="0">
                <a:solidFill>
                  <a:srgbClr val="000000"/>
                </a:solidFill>
                <a:latin typeface="Outfit" pitchFamily="34" charset="0"/>
                <a:ea typeface="Outfit" pitchFamily="34" charset="-122"/>
                <a:cs typeface="Outfit" pitchFamily="34" charset="-120"/>
              </a:rPr>
              <a:t>
</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94228" y="0"/>
            <a:ext cx="457200" cy="365760"/>
          </a:xfrm>
          <a:prstGeom prst="rect">
            <a:avLst/>
          </a:prstGeom>
          <a:solidFill>
            <a:srgbClr val="1A6847"/>
          </a:solidFill>
          <a:ln w="12700">
            <a:solidFill>
              <a:srgbClr val="1A6847"/>
            </a:solidFill>
            <a:prstDash val="solid"/>
          </a:ln>
        </p:spPr>
        <p:txBody>
          <a:bodyPr/>
          <a:lstStyle/>
          <a:p>
            <a:endParaRPr lang="en-IN" dirty="0"/>
          </a:p>
        </p:txBody>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4</a:t>
            </a:r>
            <a:endParaRPr lang="en-US" sz="1600" dirty="0"/>
          </a:p>
        </p:txBody>
      </p:sp>
      <p:sp>
        <p:nvSpPr>
          <p:cNvPr id="5" name="Text 3"/>
          <p:cNvSpPr/>
          <p:nvPr/>
        </p:nvSpPr>
        <p:spPr>
          <a:xfrm>
            <a:off x="3151163" y="54293"/>
            <a:ext cx="7315200" cy="514350"/>
          </a:xfrm>
          <a:prstGeom prst="rect">
            <a:avLst/>
          </a:prstGeom>
          <a:noFill/>
          <a:ln/>
        </p:spPr>
        <p:txBody>
          <a:bodyPr wrap="square" rtlCol="0" anchor="ctr"/>
          <a:lstStyle/>
          <a:p>
            <a:pPr marL="0" indent="0">
              <a:buNone/>
            </a:pPr>
            <a:r>
              <a:rPr lang="en-US" sz="2800" b="1" dirty="0">
                <a:latin typeface="Times New Roman" panose="02020603050405020304" pitchFamily="18" charset="0"/>
                <a:cs typeface="Times New Roman" panose="02020603050405020304" pitchFamily="18" charset="0"/>
              </a:rPr>
              <a:t>Scope</a:t>
            </a:r>
          </a:p>
        </p:txBody>
      </p:sp>
      <p:sp>
        <p:nvSpPr>
          <p:cNvPr id="6" name="Text 4"/>
          <p:cNvSpPr/>
          <p:nvPr/>
        </p:nvSpPr>
        <p:spPr>
          <a:xfrm>
            <a:off x="1097280" y="771525"/>
            <a:ext cx="7315200" cy="3343275"/>
          </a:xfrm>
          <a:prstGeom prst="rect">
            <a:avLst/>
          </a:prstGeom>
          <a:noFill/>
          <a:ln/>
        </p:spPr>
        <p:txBody>
          <a:bodyPr wrap="square" rtlCol="0" anchor="t"/>
          <a:lstStyle/>
          <a:p>
            <a:r>
              <a:rPr lang="en-GB" sz="1400" dirty="0">
                <a:latin typeface="Times New Roman" panose="02020603050405020304" pitchFamily="18" charset="0"/>
                <a:cs typeface="Times New Roman" panose="02020603050405020304" pitchFamily="18" charset="0"/>
              </a:rPr>
              <a:t>This analysis is divided into four key areas, each providing a different perspective on </a:t>
            </a:r>
            <a:r>
              <a:rPr lang="en-GB" sz="1400" dirty="0" err="1">
                <a:latin typeface="Times New Roman" panose="02020603050405020304" pitchFamily="18" charset="0"/>
                <a:cs typeface="Times New Roman" panose="02020603050405020304" pitchFamily="18" charset="0"/>
              </a:rPr>
              <a:t>TellCo's</a:t>
            </a:r>
            <a:r>
              <a:rPr lang="en-GB" sz="1400" dirty="0">
                <a:latin typeface="Times New Roman" panose="02020603050405020304" pitchFamily="18" charset="0"/>
                <a:cs typeface="Times New Roman" panose="02020603050405020304" pitchFamily="18" charset="0"/>
              </a:rPr>
              <a:t> user base and performance:</a:t>
            </a:r>
          </a:p>
          <a:p>
            <a:pPr>
              <a:buFont typeface="+mj-lt"/>
              <a:buAutoNum type="arabicPeriod"/>
            </a:pPr>
            <a:r>
              <a:rPr lang="en-GB" sz="1400" b="1" dirty="0">
                <a:latin typeface="Times New Roman" panose="02020603050405020304" pitchFamily="18" charset="0"/>
                <a:cs typeface="Times New Roman" panose="02020603050405020304" pitchFamily="18" charset="0"/>
              </a:rPr>
              <a:t>User Overview</a:t>
            </a:r>
            <a:r>
              <a:rPr lang="en-GB" sz="1400" dirty="0">
                <a:latin typeface="Times New Roman" panose="02020603050405020304" pitchFamily="18" charset="0"/>
                <a:cs typeface="Times New Roman" panose="02020603050405020304" pitchFamily="18" charset="0"/>
              </a:rPr>
              <a:t>: A summary of user activities such as data consumption (upload and download), session durations, and the total number of sessions. This section gives insight into general usage trends and user behavior on the network, highlighting the most and least active users.</a:t>
            </a:r>
          </a:p>
          <a:p>
            <a:pPr>
              <a:buFont typeface="+mj-lt"/>
              <a:buAutoNum type="arabicPeriod"/>
            </a:pPr>
            <a:r>
              <a:rPr lang="en-GB" sz="1400" b="1" dirty="0">
                <a:latin typeface="Times New Roman" panose="02020603050405020304" pitchFamily="18" charset="0"/>
                <a:cs typeface="Times New Roman" panose="02020603050405020304" pitchFamily="18" charset="0"/>
              </a:rPr>
              <a:t>User Engagement</a:t>
            </a:r>
            <a:r>
              <a:rPr lang="en-GB" sz="1400" dirty="0">
                <a:latin typeface="Times New Roman" panose="02020603050405020304" pitchFamily="18" charset="0"/>
                <a:cs typeface="Times New Roman" panose="02020603050405020304" pitchFamily="18" charset="0"/>
              </a:rPr>
              <a:t>: Analysis of how users interact with </a:t>
            </a:r>
            <a:r>
              <a:rPr lang="en-GB" sz="1400" dirty="0" err="1">
                <a:latin typeface="Times New Roman" panose="02020603050405020304" pitchFamily="18" charset="0"/>
                <a:cs typeface="Times New Roman" panose="02020603050405020304" pitchFamily="18" charset="0"/>
              </a:rPr>
              <a:t>TellCo's</a:t>
            </a:r>
            <a:r>
              <a:rPr lang="en-GB" sz="1400" dirty="0">
                <a:latin typeface="Times New Roman" panose="02020603050405020304" pitchFamily="18" charset="0"/>
                <a:cs typeface="Times New Roman" panose="02020603050405020304" pitchFamily="18" charset="0"/>
              </a:rPr>
              <a:t> services. This includes the number of sessions, session durations, and data usage across different applications (e.g., social media, streaming). By clustering users into groups based on their engagement, we can identify highly engaged users and potential churners.</a:t>
            </a:r>
          </a:p>
          <a:p>
            <a:pPr>
              <a:buFont typeface="+mj-lt"/>
              <a:buAutoNum type="arabicPeriod"/>
            </a:pPr>
            <a:r>
              <a:rPr lang="en-GB" sz="1400" b="1" dirty="0">
                <a:latin typeface="Times New Roman" panose="02020603050405020304" pitchFamily="18" charset="0"/>
                <a:cs typeface="Times New Roman" panose="02020603050405020304" pitchFamily="18" charset="0"/>
              </a:rPr>
              <a:t>User Experience</a:t>
            </a:r>
            <a:r>
              <a:rPr lang="en-GB" sz="1400" dirty="0">
                <a:latin typeface="Times New Roman" panose="02020603050405020304" pitchFamily="18" charset="0"/>
                <a:cs typeface="Times New Roman" panose="02020603050405020304" pitchFamily="18" charset="0"/>
              </a:rPr>
              <a:t>: This section evaluates the quality of service users receive, focusing on technical metrics like TCP retransmission, round trip time (RTT), and throughput. By </a:t>
            </a:r>
            <a:r>
              <a:rPr lang="en-GB" sz="1400" dirty="0" err="1">
                <a:latin typeface="Times New Roman" panose="02020603050405020304" pitchFamily="18" charset="0"/>
                <a:cs typeface="Times New Roman" panose="02020603050405020304" pitchFamily="18" charset="0"/>
              </a:rPr>
              <a:t>analyzing</a:t>
            </a:r>
            <a:r>
              <a:rPr lang="en-GB" sz="1400" dirty="0">
                <a:latin typeface="Times New Roman" panose="02020603050405020304" pitchFamily="18" charset="0"/>
                <a:cs typeface="Times New Roman" panose="02020603050405020304" pitchFamily="18" charset="0"/>
              </a:rPr>
              <a:t> these factors, we can understand how network performance affects user experience and determine areas where </a:t>
            </a:r>
            <a:r>
              <a:rPr lang="en-GB" sz="1400" dirty="0" err="1">
                <a:latin typeface="Times New Roman" panose="02020603050405020304" pitchFamily="18" charset="0"/>
                <a:cs typeface="Times New Roman" panose="02020603050405020304" pitchFamily="18" charset="0"/>
              </a:rPr>
              <a:t>TellCo's</a:t>
            </a:r>
            <a:r>
              <a:rPr lang="en-GB" sz="1400" dirty="0">
                <a:latin typeface="Times New Roman" panose="02020603050405020304" pitchFamily="18" charset="0"/>
                <a:cs typeface="Times New Roman" panose="02020603050405020304" pitchFamily="18" charset="0"/>
              </a:rPr>
              <a:t> service quality might be impacting user satisfaction.</a:t>
            </a:r>
          </a:p>
          <a:p>
            <a:pPr>
              <a:buFont typeface="+mj-lt"/>
              <a:buAutoNum type="arabicPeriod"/>
            </a:pPr>
            <a:r>
              <a:rPr lang="en-GB" sz="1400" b="1" dirty="0">
                <a:latin typeface="Times New Roman" panose="02020603050405020304" pitchFamily="18" charset="0"/>
                <a:cs typeface="Times New Roman" panose="02020603050405020304" pitchFamily="18" charset="0"/>
              </a:rPr>
              <a:t>User Satisfaction</a:t>
            </a:r>
            <a:r>
              <a:rPr lang="en-GB" sz="1400" dirty="0">
                <a:latin typeface="Times New Roman" panose="02020603050405020304" pitchFamily="18" charset="0"/>
                <a:cs typeface="Times New Roman" panose="02020603050405020304" pitchFamily="18" charset="0"/>
              </a:rPr>
              <a:t>: Using a combination of engagement and experience scores, we assess how satisfied </a:t>
            </a:r>
            <a:r>
              <a:rPr lang="en-GB" sz="1400" dirty="0" err="1">
                <a:latin typeface="Times New Roman" panose="02020603050405020304" pitchFamily="18" charset="0"/>
                <a:cs typeface="Times New Roman" panose="02020603050405020304" pitchFamily="18" charset="0"/>
              </a:rPr>
              <a:t>TellCo's</a:t>
            </a:r>
            <a:r>
              <a:rPr lang="en-GB" sz="1400" dirty="0">
                <a:latin typeface="Times New Roman" panose="02020603050405020304" pitchFamily="18" charset="0"/>
                <a:cs typeface="Times New Roman" panose="02020603050405020304" pitchFamily="18" charset="0"/>
              </a:rPr>
              <a:t> customers are. Satisfaction is a key indicator of loyalty and long-term customer retention. We use clustering and predictive models to identify satisfaction patterns and forecast future trends in customer satisfaction.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5</a:t>
            </a:r>
            <a:endParaRPr lang="en-US" sz="1600" dirty="0"/>
          </a:p>
        </p:txBody>
      </p:sp>
      <p:sp>
        <p:nvSpPr>
          <p:cNvPr id="5" name="Text 3"/>
          <p:cNvSpPr/>
          <p:nvPr/>
        </p:nvSpPr>
        <p:spPr>
          <a:xfrm>
            <a:off x="1934307" y="154305"/>
            <a:ext cx="7315200" cy="514350"/>
          </a:xfrm>
          <a:prstGeom prst="rect">
            <a:avLst/>
          </a:prstGeom>
          <a:noFill/>
          <a:ln/>
        </p:spPr>
        <p:txBody>
          <a:bodyPr wrap="square" rtlCol="0" anchor="ctr"/>
          <a:lstStyle/>
          <a:p>
            <a:pPr marL="0" indent="0">
              <a:buNone/>
            </a:pPr>
            <a:r>
              <a:rPr lang="en-IN" sz="2800" b="1" i="0" u="none" strike="noStrike" dirty="0">
                <a:solidFill>
                  <a:srgbClr val="000000"/>
                </a:solidFill>
                <a:effectLst/>
                <a:latin typeface="Times New Roman" panose="02020603050405020304" pitchFamily="18" charset="0"/>
                <a:cs typeface="Times New Roman" panose="02020603050405020304" pitchFamily="18" charset="0"/>
              </a:rPr>
              <a:t>Task 1 - User Overview Analysis </a:t>
            </a:r>
            <a:endParaRPr lang="en-US" sz="2800" b="1" dirty="0">
              <a:latin typeface="Times New Roman" panose="02020603050405020304" pitchFamily="18" charset="0"/>
              <a:cs typeface="Times New Roman" panose="02020603050405020304" pitchFamily="18" charset="0"/>
            </a:endParaRPr>
          </a:p>
        </p:txBody>
      </p:sp>
      <p:sp>
        <p:nvSpPr>
          <p:cNvPr id="6" name="Text 4"/>
          <p:cNvSpPr/>
          <p:nvPr/>
        </p:nvSpPr>
        <p:spPr>
          <a:xfrm>
            <a:off x="56272" y="963636"/>
            <a:ext cx="3298874" cy="3279751"/>
          </a:xfrm>
          <a:prstGeom prst="rect">
            <a:avLst/>
          </a:prstGeom>
          <a:noFill/>
          <a:ln/>
        </p:spPr>
        <p:txBody>
          <a:bodyPr wrap="square" rtlCol="0" anchor="t"/>
          <a:lstStyle/>
          <a:p>
            <a:pPr marL="342900" indent="-342900" algn="just">
              <a:lnSpc>
                <a:spcPts val="2000"/>
              </a:lnSpc>
              <a:buSzPct val="100000"/>
              <a:buFontTx/>
              <a:buChar char="•"/>
            </a:pPr>
            <a:r>
              <a:rPr lang="en-GB" sz="1600" b="1" i="0" dirty="0">
                <a:solidFill>
                  <a:srgbClr val="212121"/>
                </a:solidFill>
                <a:effectLst/>
                <a:latin typeface="Roboto" panose="02000000000000000000" pitchFamily="2" charset="0"/>
              </a:rPr>
              <a:t>Top 10 handsets used by the customers</a:t>
            </a:r>
            <a:endParaRPr lang="en-GB" sz="1600" b="0" i="0" dirty="0">
              <a:solidFill>
                <a:srgbClr val="212121"/>
              </a:solidFill>
              <a:effectLst/>
              <a:latin typeface="Roboto" panose="02000000000000000000" pitchFamily="2" charset="0"/>
            </a:endParaRPr>
          </a:p>
        </p:txBody>
      </p:sp>
      <p:pic>
        <p:nvPicPr>
          <p:cNvPr id="8" name="Picture 7">
            <a:extLst>
              <a:ext uri="{FF2B5EF4-FFF2-40B4-BE49-F238E27FC236}">
                <a16:creationId xmlns:a16="http://schemas.microsoft.com/office/drawing/2014/main" id="{BED34875-18ED-0FF8-1DE6-FBF92EEF0110}"/>
              </a:ext>
            </a:extLst>
          </p:cNvPr>
          <p:cNvPicPr>
            <a:picLocks noChangeAspect="1"/>
          </p:cNvPicPr>
          <p:nvPr/>
        </p:nvPicPr>
        <p:blipFill>
          <a:blip r:embed="rId3"/>
          <a:stretch>
            <a:fillRect/>
          </a:stretch>
        </p:blipFill>
        <p:spPr>
          <a:xfrm>
            <a:off x="245953" y="1340431"/>
            <a:ext cx="3189965" cy="2462637"/>
          </a:xfrm>
          <a:prstGeom prst="rect">
            <a:avLst/>
          </a:prstGeom>
        </p:spPr>
      </p:pic>
      <p:sp>
        <p:nvSpPr>
          <p:cNvPr id="9" name="TextBox 8">
            <a:extLst>
              <a:ext uri="{FF2B5EF4-FFF2-40B4-BE49-F238E27FC236}">
                <a16:creationId xmlns:a16="http://schemas.microsoft.com/office/drawing/2014/main" id="{D500E0CA-1149-9B56-C89C-5FFC3D483526}"/>
              </a:ext>
            </a:extLst>
          </p:cNvPr>
          <p:cNvSpPr txBox="1"/>
          <p:nvPr/>
        </p:nvSpPr>
        <p:spPr>
          <a:xfrm>
            <a:off x="3490593" y="993482"/>
            <a:ext cx="3189965" cy="615553"/>
          </a:xfrm>
          <a:prstGeom prst="rect">
            <a:avLst/>
          </a:prstGeom>
          <a:noFill/>
        </p:spPr>
        <p:txBody>
          <a:bodyPr wrap="square" rtlCol="0">
            <a:spAutoFit/>
          </a:bodyPr>
          <a:lstStyle/>
          <a:p>
            <a:r>
              <a:rPr lang="en-IN" sz="1600" b="1" i="0" dirty="0">
                <a:solidFill>
                  <a:srgbClr val="212121"/>
                </a:solidFill>
                <a:effectLst/>
                <a:latin typeface="Roboto" panose="02000000000000000000" pitchFamily="2" charset="0"/>
              </a:rPr>
              <a:t>Top 3 handset manufacturers</a:t>
            </a:r>
            <a:endParaRPr lang="en-IN" sz="1600" b="0" i="0" dirty="0">
              <a:solidFill>
                <a:srgbClr val="212121"/>
              </a:solidFill>
              <a:effectLst/>
              <a:latin typeface="Roboto" panose="02000000000000000000" pitchFamily="2" charset="0"/>
            </a:endParaRPr>
          </a:p>
          <a:p>
            <a:endParaRPr lang="en-IN" dirty="0"/>
          </a:p>
        </p:txBody>
      </p:sp>
      <p:pic>
        <p:nvPicPr>
          <p:cNvPr id="11" name="Picture 10">
            <a:extLst>
              <a:ext uri="{FF2B5EF4-FFF2-40B4-BE49-F238E27FC236}">
                <a16:creationId xmlns:a16="http://schemas.microsoft.com/office/drawing/2014/main" id="{BE978512-F50C-B17E-14F1-45BA67D8B057}"/>
              </a:ext>
            </a:extLst>
          </p:cNvPr>
          <p:cNvPicPr>
            <a:picLocks noChangeAspect="1"/>
          </p:cNvPicPr>
          <p:nvPr/>
        </p:nvPicPr>
        <p:blipFill>
          <a:blip r:embed="rId4"/>
          <a:stretch>
            <a:fillRect/>
          </a:stretch>
        </p:blipFill>
        <p:spPr>
          <a:xfrm>
            <a:off x="3469491" y="1429545"/>
            <a:ext cx="2942740" cy="2347931"/>
          </a:xfrm>
          <a:prstGeom prst="rect">
            <a:avLst/>
          </a:prstGeom>
        </p:spPr>
      </p:pic>
      <p:sp>
        <p:nvSpPr>
          <p:cNvPr id="12" name="TextBox 11">
            <a:extLst>
              <a:ext uri="{FF2B5EF4-FFF2-40B4-BE49-F238E27FC236}">
                <a16:creationId xmlns:a16="http://schemas.microsoft.com/office/drawing/2014/main" id="{9144A65A-B23E-A647-F55B-77BF559FBFC4}"/>
              </a:ext>
            </a:extLst>
          </p:cNvPr>
          <p:cNvSpPr txBox="1"/>
          <p:nvPr/>
        </p:nvSpPr>
        <p:spPr>
          <a:xfrm>
            <a:off x="7009110" y="126170"/>
            <a:ext cx="1969709" cy="4539704"/>
          </a:xfrm>
          <a:prstGeom prst="rect">
            <a:avLst/>
          </a:prstGeom>
          <a:noFill/>
        </p:spPr>
        <p:txBody>
          <a:bodyPr wrap="square" rtlCol="0">
            <a:spAutoFit/>
          </a:bodyPr>
          <a:lstStyle/>
          <a:p>
            <a:r>
              <a:rPr lang="en-GB" sz="1400" b="1" dirty="0">
                <a:latin typeface="Times New Roman" panose="02020603050405020304" pitchFamily="18" charset="0"/>
                <a:cs typeface="Times New Roman" panose="02020603050405020304" pitchFamily="18" charset="0"/>
              </a:rPr>
              <a:t>Interpretation:</a:t>
            </a:r>
          </a:p>
          <a:p>
            <a:pPr>
              <a:buFont typeface="Arial" panose="020B0604020202020204" pitchFamily="34" charset="0"/>
              <a:buChar char="•"/>
            </a:pPr>
            <a:r>
              <a:rPr lang="en-GB" sz="1100" b="1" dirty="0">
                <a:latin typeface="Times New Roman" panose="02020603050405020304" pitchFamily="18" charset="0"/>
                <a:cs typeface="Times New Roman" panose="02020603050405020304" pitchFamily="18" charset="0"/>
              </a:rPr>
              <a:t>Most Popular Phones</a:t>
            </a:r>
            <a:r>
              <a:rPr lang="en-GB" sz="1100" dirty="0">
                <a:latin typeface="Times New Roman" panose="02020603050405020304" pitchFamily="18" charset="0"/>
                <a:cs typeface="Times New Roman" panose="02020603050405020304" pitchFamily="18" charset="0"/>
              </a:rPr>
              <a:t>: Huawei B528S-23A leads, followed by popular iPhones and the Samsung Galaxy S8. Many devices are listed as 'undefined.'</a:t>
            </a:r>
          </a:p>
          <a:p>
            <a:pPr>
              <a:buFont typeface="Arial" panose="020B0604020202020204" pitchFamily="34" charset="0"/>
              <a:buChar char="•"/>
            </a:pPr>
            <a:r>
              <a:rPr lang="en-GB" sz="1100" b="1" dirty="0">
                <a:latin typeface="Times New Roman" panose="02020603050405020304" pitchFamily="18" charset="0"/>
                <a:cs typeface="Times New Roman" panose="02020603050405020304" pitchFamily="18" charset="0"/>
              </a:rPr>
              <a:t>Top Manufacturers</a:t>
            </a:r>
            <a:r>
              <a:rPr lang="en-GB" sz="1100" dirty="0">
                <a:latin typeface="Times New Roman" panose="02020603050405020304" pitchFamily="18" charset="0"/>
                <a:cs typeface="Times New Roman" panose="02020603050405020304" pitchFamily="18" charset="0"/>
              </a:rPr>
              <a:t>: Apple dominates with 27,529 users, followed by Samsung and Huawei with strong but smaller user bases.</a:t>
            </a:r>
          </a:p>
          <a:p>
            <a:r>
              <a:rPr lang="en-GB" sz="1100" b="1" dirty="0">
                <a:latin typeface="Times New Roman" panose="02020603050405020304" pitchFamily="18" charset="0"/>
                <a:cs typeface="Times New Roman" panose="02020603050405020304" pitchFamily="18" charset="0"/>
              </a:rPr>
              <a:t>Recommendation:</a:t>
            </a:r>
          </a:p>
          <a:p>
            <a:pPr>
              <a:buFont typeface="Arial" panose="020B0604020202020204" pitchFamily="34" charset="0"/>
              <a:buChar char="•"/>
            </a:pPr>
            <a:r>
              <a:rPr lang="en-GB" sz="1100" b="1" dirty="0">
                <a:latin typeface="Times New Roman" panose="02020603050405020304" pitchFamily="18" charset="0"/>
                <a:cs typeface="Times New Roman" panose="02020603050405020304" pitchFamily="18" charset="0"/>
              </a:rPr>
              <a:t>Focus on Popular Models</a:t>
            </a:r>
            <a:r>
              <a:rPr lang="en-GB" sz="1100" dirty="0">
                <a:latin typeface="Times New Roman" panose="02020603050405020304" pitchFamily="18" charset="0"/>
                <a:cs typeface="Times New Roman" panose="02020603050405020304" pitchFamily="18" charset="0"/>
              </a:rPr>
              <a:t>: Prioritize Huawei B528S-23A and Apple iPhones with special offers.</a:t>
            </a:r>
          </a:p>
          <a:p>
            <a:pPr>
              <a:buFont typeface="Arial" panose="020B0604020202020204" pitchFamily="34" charset="0"/>
              <a:buChar char="•"/>
            </a:pPr>
            <a:r>
              <a:rPr lang="en-GB" sz="1100" b="1" dirty="0">
                <a:latin typeface="Times New Roman" panose="02020603050405020304" pitchFamily="18" charset="0"/>
                <a:cs typeface="Times New Roman" panose="02020603050405020304" pitchFamily="18" charset="0"/>
              </a:rPr>
              <a:t>Fix Data Issues</a:t>
            </a:r>
            <a:r>
              <a:rPr lang="en-GB" sz="1100" dirty="0">
                <a:latin typeface="Times New Roman" panose="02020603050405020304" pitchFamily="18" charset="0"/>
                <a:cs typeface="Times New Roman" panose="02020603050405020304" pitchFamily="18" charset="0"/>
              </a:rPr>
              <a:t>: Address 'undefined' devices for better clarity. Promote services for the Samsung Galaxy S8.</a:t>
            </a:r>
          </a:p>
          <a:p>
            <a:pPr>
              <a:buFont typeface="Arial" panose="020B0604020202020204" pitchFamily="34" charset="0"/>
              <a:buChar char="•"/>
            </a:pPr>
            <a:r>
              <a:rPr lang="en-GB" sz="1100" b="1" dirty="0">
                <a:latin typeface="Times New Roman" panose="02020603050405020304" pitchFamily="18" charset="0"/>
                <a:cs typeface="Times New Roman" panose="02020603050405020304" pitchFamily="18" charset="0"/>
              </a:rPr>
              <a:t>Targeted Strategies</a:t>
            </a:r>
            <a:r>
              <a:rPr lang="en-GB" sz="1100" dirty="0">
                <a:latin typeface="Times New Roman" panose="02020603050405020304" pitchFamily="18" charset="0"/>
                <a:cs typeface="Times New Roman" panose="02020603050405020304" pitchFamily="18" charset="0"/>
              </a:rPr>
              <a:t>: Tailor marketing and product efforts to Apple, Samsung, and Huawei users while tracking trends.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6</a:t>
            </a:r>
            <a:endParaRPr lang="en-US" sz="1600" dirty="0"/>
          </a:p>
        </p:txBody>
      </p:sp>
      <p:sp>
        <p:nvSpPr>
          <p:cNvPr id="5" name="Text 3"/>
          <p:cNvSpPr/>
          <p:nvPr/>
        </p:nvSpPr>
        <p:spPr>
          <a:xfrm>
            <a:off x="1188720" y="925830"/>
            <a:ext cx="7315200" cy="514350"/>
          </a:xfrm>
          <a:prstGeom prst="rect">
            <a:avLst/>
          </a:prstGeom>
          <a:noFill/>
          <a:ln/>
        </p:spPr>
        <p:txBody>
          <a:bodyPr wrap="square" rtlCol="0" anchor="ctr"/>
          <a:lstStyle/>
          <a:p>
            <a:pPr marL="0" indent="0">
              <a:buNone/>
            </a:pPr>
            <a:endParaRPr lang="en-US" sz="2800" dirty="0"/>
          </a:p>
        </p:txBody>
      </p:sp>
      <p:sp>
        <p:nvSpPr>
          <p:cNvPr id="7" name="TextBox 6">
            <a:extLst>
              <a:ext uri="{FF2B5EF4-FFF2-40B4-BE49-F238E27FC236}">
                <a16:creationId xmlns:a16="http://schemas.microsoft.com/office/drawing/2014/main" id="{65DC9415-2D17-4E54-E7B3-B509DDB14089}"/>
              </a:ext>
            </a:extLst>
          </p:cNvPr>
          <p:cNvSpPr txBox="1"/>
          <p:nvPr/>
        </p:nvSpPr>
        <p:spPr>
          <a:xfrm>
            <a:off x="942535" y="1319093"/>
            <a:ext cx="4363695" cy="646331"/>
          </a:xfrm>
          <a:prstGeom prst="rect">
            <a:avLst/>
          </a:prstGeom>
          <a:noFill/>
        </p:spPr>
        <p:txBody>
          <a:bodyPr wrap="none" rtlCol="0">
            <a:spAutoFit/>
          </a:bodyPr>
          <a:lstStyle/>
          <a:p>
            <a:r>
              <a:rPr lang="en-GB" b="1" i="0" dirty="0">
                <a:solidFill>
                  <a:srgbClr val="212121"/>
                </a:solidFill>
                <a:effectLst/>
                <a:latin typeface="Roboto" panose="02000000000000000000" pitchFamily="2" charset="0"/>
              </a:rPr>
              <a:t>Top 5 handsets per top 3 manufacturers</a:t>
            </a:r>
            <a:endParaRPr lang="en-GB" b="0" i="0" dirty="0">
              <a:solidFill>
                <a:srgbClr val="212121"/>
              </a:solidFill>
              <a:effectLst/>
              <a:latin typeface="Roboto" panose="02000000000000000000" pitchFamily="2" charset="0"/>
            </a:endParaRPr>
          </a:p>
          <a:p>
            <a:endParaRPr lang="en-IN" dirty="0"/>
          </a:p>
        </p:txBody>
      </p:sp>
      <p:pic>
        <p:nvPicPr>
          <p:cNvPr id="9" name="Picture 8">
            <a:extLst>
              <a:ext uri="{FF2B5EF4-FFF2-40B4-BE49-F238E27FC236}">
                <a16:creationId xmlns:a16="http://schemas.microsoft.com/office/drawing/2014/main" id="{988305EA-7F80-4348-5183-364DF8AAA5BB}"/>
              </a:ext>
            </a:extLst>
          </p:cNvPr>
          <p:cNvPicPr>
            <a:picLocks noChangeAspect="1"/>
          </p:cNvPicPr>
          <p:nvPr/>
        </p:nvPicPr>
        <p:blipFill>
          <a:blip r:embed="rId3"/>
          <a:stretch>
            <a:fillRect/>
          </a:stretch>
        </p:blipFill>
        <p:spPr>
          <a:xfrm>
            <a:off x="79688" y="1920240"/>
            <a:ext cx="6637635" cy="2417031"/>
          </a:xfrm>
          <a:prstGeom prst="rect">
            <a:avLst/>
          </a:prstGeom>
        </p:spPr>
      </p:pic>
      <p:sp>
        <p:nvSpPr>
          <p:cNvPr id="15" name="Rectangle 5">
            <a:extLst>
              <a:ext uri="{FF2B5EF4-FFF2-40B4-BE49-F238E27FC236}">
                <a16:creationId xmlns:a16="http://schemas.microsoft.com/office/drawing/2014/main" id="{EAE81C56-98D1-0965-63D5-6AFB5CAD15AB}"/>
              </a:ext>
            </a:extLst>
          </p:cNvPr>
          <p:cNvSpPr>
            <a:spLocks noChangeArrowheads="1"/>
          </p:cNvSpPr>
          <p:nvPr/>
        </p:nvSpPr>
        <p:spPr bwMode="auto">
          <a:xfrm>
            <a:off x="6637636" y="925830"/>
            <a:ext cx="2426676" cy="3053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79350" rIns="91440" bIns="7935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defTabSz="914400">
              <a:buFontTx/>
              <a:buChar char="•"/>
            </a:pPr>
            <a:r>
              <a:rPr lang="en-US" altLang="en-US" sz="1400" b="1" dirty="0">
                <a:solidFill>
                  <a:srgbClr val="212121"/>
                </a:solidFill>
                <a:latin typeface="Roboto" panose="02000000000000000000" pitchFamily="2" charset="0"/>
              </a:rPr>
              <a:t>Interpretation:</a:t>
            </a:r>
            <a:endParaRPr lang="en-US" altLang="en-US" sz="1400" dirty="0">
              <a:solidFill>
                <a:srgbClr val="212121"/>
              </a:solidFill>
              <a:latin typeface="Roboto" panose="02000000000000000000" pitchFamily="2" charset="0"/>
            </a:endParaRPr>
          </a:p>
          <a:p>
            <a:pPr lvl="0" defTabSz="914400">
              <a:buFontTx/>
              <a:buChar char="•"/>
            </a:pPr>
            <a:r>
              <a:rPr lang="en-US" altLang="en-US" sz="1000" b="1" dirty="0">
                <a:solidFill>
                  <a:srgbClr val="212121"/>
                </a:solidFill>
                <a:latin typeface="Roboto" panose="02000000000000000000" pitchFamily="2" charset="0"/>
              </a:rPr>
              <a:t>Apple</a:t>
            </a:r>
            <a:r>
              <a:rPr lang="en-US" altLang="en-US" sz="1000" dirty="0">
                <a:solidFill>
                  <a:srgbClr val="212121"/>
                </a:solidFill>
                <a:latin typeface="Roboto" panose="02000000000000000000" pitchFamily="2" charset="0"/>
              </a:rPr>
              <a:t> has a high preference for its older iPhone models.</a:t>
            </a:r>
          </a:p>
          <a:p>
            <a:pPr lvl="0" defTabSz="914400">
              <a:buFontTx/>
              <a:buChar char="•"/>
            </a:pPr>
            <a:r>
              <a:rPr lang="en-US" altLang="en-US" sz="1000" b="1" dirty="0">
                <a:solidFill>
                  <a:srgbClr val="212121"/>
                </a:solidFill>
                <a:latin typeface="Roboto" panose="02000000000000000000" pitchFamily="2" charset="0"/>
              </a:rPr>
              <a:t>Samsung</a:t>
            </a:r>
            <a:r>
              <a:rPr lang="en-US" altLang="en-US" sz="1000" dirty="0">
                <a:solidFill>
                  <a:srgbClr val="212121"/>
                </a:solidFill>
                <a:latin typeface="Roboto" panose="02000000000000000000" pitchFamily="2" charset="0"/>
              </a:rPr>
              <a:t> users have a diverse preference but favor the Galaxy S8.</a:t>
            </a:r>
          </a:p>
          <a:p>
            <a:pPr lvl="0" defTabSz="914400">
              <a:buFontTx/>
              <a:buChar char="•"/>
            </a:pPr>
            <a:r>
              <a:rPr lang="en-US" altLang="en-US" sz="1000" b="1" dirty="0">
                <a:solidFill>
                  <a:srgbClr val="212121"/>
                </a:solidFill>
                <a:latin typeface="Roboto" panose="02000000000000000000" pitchFamily="2" charset="0"/>
              </a:rPr>
              <a:t>Huawei</a:t>
            </a:r>
            <a:r>
              <a:rPr lang="en-US" altLang="en-US" sz="1000" dirty="0">
                <a:solidFill>
                  <a:srgbClr val="212121"/>
                </a:solidFill>
                <a:latin typeface="Roboto" panose="02000000000000000000" pitchFamily="2" charset="0"/>
              </a:rPr>
              <a:t> users predominantly choose the B528S-23A, with a few other models also popular.</a:t>
            </a:r>
          </a:p>
          <a:p>
            <a:pPr lvl="0" defTabSz="914400">
              <a:buFontTx/>
              <a:buChar char="•"/>
            </a:pPr>
            <a:r>
              <a:rPr lang="en-US" altLang="en-US" sz="1400" b="1" dirty="0">
                <a:solidFill>
                  <a:srgbClr val="212121"/>
                </a:solidFill>
                <a:latin typeface="Roboto" panose="02000000000000000000" pitchFamily="2" charset="0"/>
              </a:rPr>
              <a:t>Recommendation:</a:t>
            </a:r>
            <a:endParaRPr lang="en-US" altLang="en-US" sz="1400" dirty="0">
              <a:solidFill>
                <a:srgbClr val="212121"/>
              </a:solidFill>
              <a:latin typeface="Roboto" panose="02000000000000000000" pitchFamily="2" charset="0"/>
            </a:endParaRPr>
          </a:p>
          <a:p>
            <a:pPr lvl="0" defTabSz="914400">
              <a:buFontTx/>
              <a:buChar char="•"/>
            </a:pPr>
            <a:r>
              <a:rPr lang="en-US" altLang="en-US" sz="1000" b="1" dirty="0">
                <a:solidFill>
                  <a:srgbClr val="212121"/>
                </a:solidFill>
                <a:latin typeface="Roboto" panose="02000000000000000000" pitchFamily="2" charset="0"/>
              </a:rPr>
              <a:t>Apple:</a:t>
            </a:r>
            <a:r>
              <a:rPr lang="en-US" altLang="en-US" sz="1000" dirty="0">
                <a:solidFill>
                  <a:srgbClr val="212121"/>
                </a:solidFill>
                <a:latin typeface="Roboto" panose="02000000000000000000" pitchFamily="2" charset="0"/>
              </a:rPr>
              <a:t> Focus on accessories and services for older iPhone models.</a:t>
            </a:r>
          </a:p>
          <a:p>
            <a:pPr lvl="0" defTabSz="914400">
              <a:buFontTx/>
              <a:buChar char="•"/>
            </a:pPr>
            <a:r>
              <a:rPr lang="en-US" altLang="en-US" sz="1000" b="1" dirty="0">
                <a:solidFill>
                  <a:srgbClr val="212121"/>
                </a:solidFill>
                <a:latin typeface="Roboto" panose="02000000000000000000" pitchFamily="2" charset="0"/>
              </a:rPr>
              <a:t>Samsung:</a:t>
            </a:r>
            <a:r>
              <a:rPr lang="en-US" altLang="en-US" sz="1000" dirty="0">
                <a:solidFill>
                  <a:srgbClr val="212121"/>
                </a:solidFill>
                <a:latin typeface="Roboto" panose="02000000000000000000" pitchFamily="2" charset="0"/>
              </a:rPr>
              <a:t> Tailor marketing strategies for the Galaxy S8 while offering support for other popular models.</a:t>
            </a:r>
          </a:p>
          <a:p>
            <a:pPr lvl="0" defTabSz="914400">
              <a:buFontTx/>
              <a:buChar char="•"/>
            </a:pPr>
            <a:r>
              <a:rPr lang="en-US" altLang="en-US" sz="1000" b="1" dirty="0">
                <a:solidFill>
                  <a:srgbClr val="212121"/>
                </a:solidFill>
                <a:latin typeface="Roboto" panose="02000000000000000000" pitchFamily="2" charset="0"/>
              </a:rPr>
              <a:t>Huawei:</a:t>
            </a:r>
            <a:r>
              <a:rPr lang="en-US" altLang="en-US" sz="1000" dirty="0">
                <a:solidFill>
                  <a:srgbClr val="212121"/>
                </a:solidFill>
                <a:latin typeface="Roboto" panose="02000000000000000000" pitchFamily="2" charset="0"/>
              </a:rPr>
              <a:t> Prioritize products and services for the B528S-23A, and consider promoting other popular Huawei models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txBody>
          <a:bodyPr/>
          <a:lstStyle/>
          <a:p>
            <a:endParaRPr lang="en-IN" dirty="0"/>
          </a:p>
        </p:txBody>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7</a:t>
            </a:r>
            <a:endParaRPr lang="en-US" sz="1600" dirty="0"/>
          </a:p>
        </p:txBody>
      </p:sp>
      <p:sp>
        <p:nvSpPr>
          <p:cNvPr id="5" name="Text 3"/>
          <p:cNvSpPr/>
          <p:nvPr/>
        </p:nvSpPr>
        <p:spPr>
          <a:xfrm>
            <a:off x="1188720" y="925830"/>
            <a:ext cx="7315200" cy="514350"/>
          </a:xfrm>
          <a:prstGeom prst="rect">
            <a:avLst/>
          </a:prstGeom>
          <a:noFill/>
          <a:ln/>
        </p:spPr>
        <p:txBody>
          <a:bodyPr wrap="square" rtlCol="0" anchor="ctr"/>
          <a:lstStyle/>
          <a:p>
            <a:pPr marL="0" indent="0">
              <a:buNone/>
            </a:pPr>
            <a:endParaRPr lang="en-US" sz="2800" dirty="0"/>
          </a:p>
        </p:txBody>
      </p:sp>
      <p:sp>
        <p:nvSpPr>
          <p:cNvPr id="6" name="Text 4"/>
          <p:cNvSpPr/>
          <p:nvPr/>
        </p:nvSpPr>
        <p:spPr>
          <a:xfrm>
            <a:off x="1207008" y="1543050"/>
            <a:ext cx="7315200" cy="3343275"/>
          </a:xfrm>
          <a:prstGeom prst="rect">
            <a:avLst/>
          </a:prstGeom>
          <a:noFill/>
          <a:ln/>
        </p:spPr>
        <p:txBody>
          <a:bodyPr wrap="square" rtlCol="0" anchor="t"/>
          <a:lstStyle/>
          <a:p>
            <a:pPr marL="342900" indent="-342900" algn="just">
              <a:lnSpc>
                <a:spcPts val="2000"/>
              </a:lnSpc>
              <a:buSzPct val="100000"/>
              <a:buChar char="•"/>
            </a:pPr>
            <a:endParaRPr lang="en-US" sz="1200" dirty="0"/>
          </a:p>
        </p:txBody>
      </p:sp>
      <p:pic>
        <p:nvPicPr>
          <p:cNvPr id="10" name="Picture 9">
            <a:extLst>
              <a:ext uri="{FF2B5EF4-FFF2-40B4-BE49-F238E27FC236}">
                <a16:creationId xmlns:a16="http://schemas.microsoft.com/office/drawing/2014/main" id="{C916BB11-933C-88A6-117E-1244C8E9CC42}"/>
              </a:ext>
            </a:extLst>
          </p:cNvPr>
          <p:cNvPicPr>
            <a:picLocks noChangeAspect="1"/>
          </p:cNvPicPr>
          <p:nvPr/>
        </p:nvPicPr>
        <p:blipFill>
          <a:blip r:embed="rId3"/>
          <a:stretch>
            <a:fillRect/>
          </a:stretch>
        </p:blipFill>
        <p:spPr>
          <a:xfrm>
            <a:off x="0" y="1183005"/>
            <a:ext cx="4663440" cy="3469144"/>
          </a:xfrm>
          <a:prstGeom prst="rect">
            <a:avLst/>
          </a:prstGeom>
        </p:spPr>
      </p:pic>
      <p:sp>
        <p:nvSpPr>
          <p:cNvPr id="12" name="TextBox 11">
            <a:extLst>
              <a:ext uri="{FF2B5EF4-FFF2-40B4-BE49-F238E27FC236}">
                <a16:creationId xmlns:a16="http://schemas.microsoft.com/office/drawing/2014/main" id="{C330469C-7326-FB5E-E29F-E522B86F95FD}"/>
              </a:ext>
            </a:extLst>
          </p:cNvPr>
          <p:cNvSpPr txBox="1"/>
          <p:nvPr/>
        </p:nvSpPr>
        <p:spPr>
          <a:xfrm>
            <a:off x="1999371" y="118942"/>
            <a:ext cx="2368647" cy="369332"/>
          </a:xfrm>
          <a:prstGeom prst="rect">
            <a:avLst/>
          </a:prstGeom>
          <a:noFill/>
        </p:spPr>
        <p:txBody>
          <a:bodyPr wrap="square">
            <a:spAutoFit/>
          </a:bodyPr>
          <a:lstStyle/>
          <a:p>
            <a:pPr algn="l"/>
            <a:r>
              <a:rPr lang="en-IN" b="1" i="0" dirty="0">
                <a:solidFill>
                  <a:srgbClr val="212121"/>
                </a:solidFill>
                <a:effectLst/>
                <a:latin typeface="Roboto" panose="02000000000000000000" pitchFamily="2" charset="0"/>
              </a:rPr>
              <a:t>Heatmap Correlation</a:t>
            </a:r>
            <a:endParaRPr lang="en-IN" b="0" i="0" dirty="0">
              <a:solidFill>
                <a:srgbClr val="212121"/>
              </a:solidFill>
              <a:effectLst/>
              <a:latin typeface="Roboto" panose="02000000000000000000" pitchFamily="2" charset="0"/>
            </a:endParaRPr>
          </a:p>
        </p:txBody>
      </p:sp>
      <p:pic>
        <p:nvPicPr>
          <p:cNvPr id="16" name="Picture 15">
            <a:extLst>
              <a:ext uri="{FF2B5EF4-FFF2-40B4-BE49-F238E27FC236}">
                <a16:creationId xmlns:a16="http://schemas.microsoft.com/office/drawing/2014/main" id="{7ECD4AC5-10F3-AFE8-E116-0AEC2F936008}"/>
              </a:ext>
            </a:extLst>
          </p:cNvPr>
          <p:cNvPicPr>
            <a:picLocks noChangeAspect="1"/>
          </p:cNvPicPr>
          <p:nvPr/>
        </p:nvPicPr>
        <p:blipFill>
          <a:blip r:embed="rId4"/>
          <a:stretch>
            <a:fillRect/>
          </a:stretch>
        </p:blipFill>
        <p:spPr>
          <a:xfrm>
            <a:off x="4663440" y="19065"/>
            <a:ext cx="2958150" cy="2070705"/>
          </a:xfrm>
          <a:prstGeom prst="rect">
            <a:avLst/>
          </a:prstGeom>
        </p:spPr>
      </p:pic>
      <p:pic>
        <p:nvPicPr>
          <p:cNvPr id="18" name="Picture 17">
            <a:extLst>
              <a:ext uri="{FF2B5EF4-FFF2-40B4-BE49-F238E27FC236}">
                <a16:creationId xmlns:a16="http://schemas.microsoft.com/office/drawing/2014/main" id="{9A30A862-B3FF-F8BB-11F6-68FD605CCF4C}"/>
              </a:ext>
            </a:extLst>
          </p:cNvPr>
          <p:cNvPicPr>
            <a:picLocks noChangeAspect="1"/>
          </p:cNvPicPr>
          <p:nvPr/>
        </p:nvPicPr>
        <p:blipFill>
          <a:blip r:embed="rId5"/>
          <a:stretch>
            <a:fillRect/>
          </a:stretch>
        </p:blipFill>
        <p:spPr>
          <a:xfrm>
            <a:off x="4634453" y="1937029"/>
            <a:ext cx="3916743" cy="1907764"/>
          </a:xfrm>
          <a:prstGeom prst="rect">
            <a:avLst/>
          </a:prstGeom>
        </p:spPr>
      </p:pic>
      <p:sp>
        <p:nvSpPr>
          <p:cNvPr id="19" name="Rectangle 1">
            <a:extLst>
              <a:ext uri="{FF2B5EF4-FFF2-40B4-BE49-F238E27FC236}">
                <a16:creationId xmlns:a16="http://schemas.microsoft.com/office/drawing/2014/main" id="{05A05139-4D73-4332-789F-A7FFA1A8F668}"/>
              </a:ext>
            </a:extLst>
          </p:cNvPr>
          <p:cNvSpPr>
            <a:spLocks noChangeArrowheads="1"/>
          </p:cNvSpPr>
          <p:nvPr/>
        </p:nvSpPr>
        <p:spPr bwMode="auto">
          <a:xfrm>
            <a:off x="4634453" y="3501330"/>
            <a:ext cx="413514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rPr>
              <a:t>Interpretation: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rPr>
              <a:t>The curve shows diminishing returns, indicating 10-15 components capture 99% of the variance, ideal for dimensionality reduction and noise filtering.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731520" y="411480"/>
            <a:ext cx="64008" cy="1285875"/>
          </a:xfrm>
          <a:prstGeom prst="rect">
            <a:avLst/>
          </a:prstGeom>
          <a:solidFill>
            <a:srgbClr val="FFD600"/>
          </a:solidFill>
          <a:ln w="12700">
            <a:solidFill>
              <a:srgbClr val="FFD600"/>
            </a:solidFill>
            <a:prstDash val="solid"/>
          </a:ln>
        </p:spPr>
      </p:sp>
      <p:sp>
        <p:nvSpPr>
          <p:cNvPr id="3" name="Shape 1"/>
          <p:cNvSpPr/>
          <p:nvPr/>
        </p:nvSpPr>
        <p:spPr>
          <a:xfrm>
            <a:off x="1280160" y="0"/>
            <a:ext cx="457200" cy="365760"/>
          </a:xfrm>
          <a:prstGeom prst="rect">
            <a:avLst/>
          </a:prstGeom>
          <a:solidFill>
            <a:srgbClr val="1A6847"/>
          </a:solidFill>
          <a:ln w="12700">
            <a:solidFill>
              <a:srgbClr val="1A6847"/>
            </a:solidFill>
            <a:prstDash val="solid"/>
          </a:ln>
        </p:spPr>
      </p:sp>
      <p:sp>
        <p:nvSpPr>
          <p:cNvPr id="4" name="Text 2"/>
          <p:cNvSpPr/>
          <p:nvPr/>
        </p:nvSpPr>
        <p:spPr>
          <a:xfrm>
            <a:off x="1280160" y="0"/>
            <a:ext cx="457200" cy="365760"/>
          </a:xfrm>
          <a:prstGeom prst="rect">
            <a:avLst/>
          </a:prstGeom>
          <a:noFill/>
          <a:ln/>
        </p:spPr>
        <p:txBody>
          <a:bodyPr wrap="square" rtlCol="0" anchor="t"/>
          <a:lstStyle/>
          <a:p>
            <a:pPr marL="0" indent="0" algn="ctr">
              <a:buNone/>
            </a:pPr>
            <a:r>
              <a:rPr lang="en-US" sz="1600" b="1" dirty="0">
                <a:solidFill>
                  <a:srgbClr val="FFD600"/>
                </a:solidFill>
                <a:latin typeface="Outfit" pitchFamily="34" charset="0"/>
                <a:ea typeface="Outfit" pitchFamily="34" charset="-122"/>
              </a:rPr>
              <a:t>8</a:t>
            </a:r>
            <a:endParaRPr lang="en-US" sz="1600" dirty="0"/>
          </a:p>
        </p:txBody>
      </p:sp>
      <p:sp>
        <p:nvSpPr>
          <p:cNvPr id="5" name="Text 3"/>
          <p:cNvSpPr/>
          <p:nvPr/>
        </p:nvSpPr>
        <p:spPr>
          <a:xfrm>
            <a:off x="2138290" y="226402"/>
            <a:ext cx="7315200" cy="514350"/>
          </a:xfrm>
          <a:prstGeom prst="rect">
            <a:avLst/>
          </a:prstGeom>
          <a:noFill/>
          <a:ln/>
        </p:spPr>
        <p:txBody>
          <a:bodyPr wrap="square" rtlCol="0" anchor="ctr"/>
          <a:lstStyle/>
          <a:p>
            <a:r>
              <a:rPr lang="en-IN" sz="2400" b="1" i="0" dirty="0">
                <a:solidFill>
                  <a:srgbClr val="212121"/>
                </a:solidFill>
                <a:effectLst/>
                <a:latin typeface="Roboto" panose="02000000000000000000" pitchFamily="2" charset="0"/>
              </a:rPr>
              <a:t>Task 2 - User Engagement analysis</a:t>
            </a:r>
            <a:endParaRPr lang="en-IN" sz="2400" b="0" i="0" dirty="0">
              <a:solidFill>
                <a:srgbClr val="212121"/>
              </a:solidFill>
              <a:effectLst/>
              <a:latin typeface="Roboto" panose="02000000000000000000" pitchFamily="2" charset="0"/>
            </a:endParaRPr>
          </a:p>
          <a:p>
            <a:pPr marL="0" indent="0">
              <a:buNone/>
            </a:pPr>
            <a:endParaRPr lang="en-US" sz="2800" dirty="0"/>
          </a:p>
        </p:txBody>
      </p:sp>
      <p:pic>
        <p:nvPicPr>
          <p:cNvPr id="8" name="Picture 7">
            <a:extLst>
              <a:ext uri="{FF2B5EF4-FFF2-40B4-BE49-F238E27FC236}">
                <a16:creationId xmlns:a16="http://schemas.microsoft.com/office/drawing/2014/main" id="{E9CA2BA5-9B41-F84A-A9F5-DA0E83F93348}"/>
              </a:ext>
            </a:extLst>
          </p:cNvPr>
          <p:cNvPicPr>
            <a:picLocks noChangeAspect="1"/>
          </p:cNvPicPr>
          <p:nvPr/>
        </p:nvPicPr>
        <p:blipFill>
          <a:blip r:embed="rId3"/>
          <a:stretch>
            <a:fillRect/>
          </a:stretch>
        </p:blipFill>
        <p:spPr>
          <a:xfrm>
            <a:off x="200094" y="1100311"/>
            <a:ext cx="2160131" cy="1849767"/>
          </a:xfrm>
          <a:prstGeom prst="rect">
            <a:avLst/>
          </a:prstGeom>
        </p:spPr>
      </p:pic>
      <p:sp>
        <p:nvSpPr>
          <p:cNvPr id="10" name="TextBox 9">
            <a:extLst>
              <a:ext uri="{FF2B5EF4-FFF2-40B4-BE49-F238E27FC236}">
                <a16:creationId xmlns:a16="http://schemas.microsoft.com/office/drawing/2014/main" id="{908F1956-5394-F55A-9CC3-2C4820179059}"/>
              </a:ext>
            </a:extLst>
          </p:cNvPr>
          <p:cNvSpPr txBox="1"/>
          <p:nvPr/>
        </p:nvSpPr>
        <p:spPr>
          <a:xfrm>
            <a:off x="344658" y="586711"/>
            <a:ext cx="4726744" cy="276999"/>
          </a:xfrm>
          <a:prstGeom prst="rect">
            <a:avLst/>
          </a:prstGeom>
          <a:noFill/>
        </p:spPr>
        <p:txBody>
          <a:bodyPr wrap="square">
            <a:spAutoFit/>
          </a:bodyPr>
          <a:lstStyle/>
          <a:p>
            <a:r>
              <a:rPr lang="en-IN" sz="1200" b="1" i="0" dirty="0">
                <a:solidFill>
                  <a:srgbClr val="212121"/>
                </a:solidFill>
                <a:effectLst/>
                <a:latin typeface="Times New Roman" panose="02020603050405020304" pitchFamily="18" charset="0"/>
                <a:cs typeface="Times New Roman" panose="02020603050405020304" pitchFamily="18" charset="0"/>
              </a:rPr>
              <a:t>k-means clustering</a:t>
            </a:r>
            <a:endParaRPr lang="en-IN" sz="12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1B61897-9581-36EC-1AF0-ED2336B8CAF6}"/>
              </a:ext>
            </a:extLst>
          </p:cNvPr>
          <p:cNvSpPr txBox="1"/>
          <p:nvPr/>
        </p:nvSpPr>
        <p:spPr>
          <a:xfrm>
            <a:off x="3108960" y="535341"/>
            <a:ext cx="3305204" cy="369332"/>
          </a:xfrm>
          <a:prstGeom prst="rect">
            <a:avLst/>
          </a:prstGeom>
          <a:noFill/>
        </p:spPr>
        <p:txBody>
          <a:bodyPr wrap="square">
            <a:spAutoFit/>
          </a:bodyPr>
          <a:lstStyle/>
          <a:p>
            <a:r>
              <a:rPr lang="en-GB" b="1" i="0" dirty="0">
                <a:solidFill>
                  <a:srgbClr val="212121"/>
                </a:solidFill>
                <a:effectLst/>
                <a:latin typeface="Roboto" panose="02000000000000000000" pitchFamily="2" charset="0"/>
              </a:rPr>
              <a:t> </a:t>
            </a:r>
            <a:r>
              <a:rPr lang="en-GB" sz="1200" b="1" i="0" dirty="0">
                <a:solidFill>
                  <a:srgbClr val="212121"/>
                </a:solidFill>
                <a:effectLst/>
                <a:latin typeface="Roboto" panose="02000000000000000000" pitchFamily="2" charset="0"/>
              </a:rPr>
              <a:t>top 10 most engaged user per applications</a:t>
            </a:r>
            <a:endParaRPr lang="en-IN" sz="1200" dirty="0"/>
          </a:p>
        </p:txBody>
      </p:sp>
      <p:pic>
        <p:nvPicPr>
          <p:cNvPr id="14" name="Picture 13">
            <a:extLst>
              <a:ext uri="{FF2B5EF4-FFF2-40B4-BE49-F238E27FC236}">
                <a16:creationId xmlns:a16="http://schemas.microsoft.com/office/drawing/2014/main" id="{0DF78D5C-97C2-6E57-04A9-45BA1D47D634}"/>
              </a:ext>
            </a:extLst>
          </p:cNvPr>
          <p:cNvPicPr>
            <a:picLocks noChangeAspect="1"/>
          </p:cNvPicPr>
          <p:nvPr/>
        </p:nvPicPr>
        <p:blipFill>
          <a:blip r:embed="rId4"/>
          <a:stretch>
            <a:fillRect/>
          </a:stretch>
        </p:blipFill>
        <p:spPr>
          <a:xfrm>
            <a:off x="2358516" y="960763"/>
            <a:ext cx="2134419" cy="1753489"/>
          </a:xfrm>
          <a:prstGeom prst="rect">
            <a:avLst/>
          </a:prstGeom>
        </p:spPr>
      </p:pic>
      <p:pic>
        <p:nvPicPr>
          <p:cNvPr id="16" name="Picture 15">
            <a:extLst>
              <a:ext uri="{FF2B5EF4-FFF2-40B4-BE49-F238E27FC236}">
                <a16:creationId xmlns:a16="http://schemas.microsoft.com/office/drawing/2014/main" id="{923834B5-4622-32B7-E699-DD1896EA6CAB}"/>
              </a:ext>
            </a:extLst>
          </p:cNvPr>
          <p:cNvPicPr>
            <a:picLocks noChangeAspect="1"/>
          </p:cNvPicPr>
          <p:nvPr/>
        </p:nvPicPr>
        <p:blipFill>
          <a:blip r:embed="rId5"/>
          <a:stretch>
            <a:fillRect/>
          </a:stretch>
        </p:blipFill>
        <p:spPr>
          <a:xfrm>
            <a:off x="4492934" y="1001726"/>
            <a:ext cx="1815651" cy="1549283"/>
          </a:xfrm>
          <a:prstGeom prst="rect">
            <a:avLst/>
          </a:prstGeom>
        </p:spPr>
      </p:pic>
      <p:pic>
        <p:nvPicPr>
          <p:cNvPr id="20" name="Picture 19">
            <a:extLst>
              <a:ext uri="{FF2B5EF4-FFF2-40B4-BE49-F238E27FC236}">
                <a16:creationId xmlns:a16="http://schemas.microsoft.com/office/drawing/2014/main" id="{C3AFAF43-82F4-23E4-05F7-6D243FE5F294}"/>
              </a:ext>
            </a:extLst>
          </p:cNvPr>
          <p:cNvPicPr>
            <a:picLocks noChangeAspect="1"/>
          </p:cNvPicPr>
          <p:nvPr/>
        </p:nvPicPr>
        <p:blipFill>
          <a:blip r:embed="rId6"/>
          <a:stretch>
            <a:fillRect/>
          </a:stretch>
        </p:blipFill>
        <p:spPr>
          <a:xfrm>
            <a:off x="6499274" y="1028571"/>
            <a:ext cx="2004646" cy="1558869"/>
          </a:xfrm>
          <a:prstGeom prst="rect">
            <a:avLst/>
          </a:prstGeom>
        </p:spPr>
      </p:pic>
      <p:pic>
        <p:nvPicPr>
          <p:cNvPr id="22" name="Picture 21">
            <a:extLst>
              <a:ext uri="{FF2B5EF4-FFF2-40B4-BE49-F238E27FC236}">
                <a16:creationId xmlns:a16="http://schemas.microsoft.com/office/drawing/2014/main" id="{A24B7169-982A-89CC-87A1-95E9A201F208}"/>
              </a:ext>
            </a:extLst>
          </p:cNvPr>
          <p:cNvPicPr>
            <a:picLocks noChangeAspect="1"/>
          </p:cNvPicPr>
          <p:nvPr/>
        </p:nvPicPr>
        <p:blipFill>
          <a:blip r:embed="rId7"/>
          <a:stretch>
            <a:fillRect/>
          </a:stretch>
        </p:blipFill>
        <p:spPr>
          <a:xfrm>
            <a:off x="1828" y="3022106"/>
            <a:ext cx="1735532" cy="1453540"/>
          </a:xfrm>
          <a:prstGeom prst="rect">
            <a:avLst/>
          </a:prstGeom>
        </p:spPr>
      </p:pic>
      <p:pic>
        <p:nvPicPr>
          <p:cNvPr id="24" name="Picture 23">
            <a:extLst>
              <a:ext uri="{FF2B5EF4-FFF2-40B4-BE49-F238E27FC236}">
                <a16:creationId xmlns:a16="http://schemas.microsoft.com/office/drawing/2014/main" id="{88F77526-3D08-6337-4BB4-2D9D08BBAE22}"/>
              </a:ext>
            </a:extLst>
          </p:cNvPr>
          <p:cNvPicPr>
            <a:picLocks noChangeAspect="1"/>
          </p:cNvPicPr>
          <p:nvPr/>
        </p:nvPicPr>
        <p:blipFill>
          <a:blip r:embed="rId8"/>
          <a:stretch>
            <a:fillRect/>
          </a:stretch>
        </p:blipFill>
        <p:spPr>
          <a:xfrm>
            <a:off x="1737360" y="2908986"/>
            <a:ext cx="1957791" cy="1679779"/>
          </a:xfrm>
          <a:prstGeom prst="rect">
            <a:avLst/>
          </a:prstGeom>
        </p:spPr>
      </p:pic>
      <p:sp>
        <p:nvSpPr>
          <p:cNvPr id="26" name="TextBox 25">
            <a:extLst>
              <a:ext uri="{FF2B5EF4-FFF2-40B4-BE49-F238E27FC236}">
                <a16:creationId xmlns:a16="http://schemas.microsoft.com/office/drawing/2014/main" id="{A2813552-3753-BD4F-3303-56225CC5616A}"/>
              </a:ext>
            </a:extLst>
          </p:cNvPr>
          <p:cNvSpPr txBox="1"/>
          <p:nvPr/>
        </p:nvSpPr>
        <p:spPr>
          <a:xfrm>
            <a:off x="6308585" y="2825693"/>
            <a:ext cx="2461846" cy="1200329"/>
          </a:xfrm>
          <a:prstGeom prst="rect">
            <a:avLst/>
          </a:prstGeom>
          <a:noFill/>
        </p:spPr>
        <p:txBody>
          <a:bodyPr wrap="square">
            <a:spAutoFit/>
          </a:bodyPr>
          <a:lstStyle/>
          <a:p>
            <a:r>
              <a:rPr lang="en-GB" sz="1200" b="1" dirty="0"/>
              <a:t>Interpretation:</a:t>
            </a:r>
          </a:p>
          <a:p>
            <a:r>
              <a:rPr lang="en-GB" sz="1200" dirty="0"/>
              <a:t>Distortion decreases with more clusters, but the elbow point at K = 3 or 4 suggests diminishing returns, making these likely optimal cluster counts.</a:t>
            </a:r>
          </a:p>
        </p:txBody>
      </p:sp>
      <p:pic>
        <p:nvPicPr>
          <p:cNvPr id="28" name="Picture 27">
            <a:extLst>
              <a:ext uri="{FF2B5EF4-FFF2-40B4-BE49-F238E27FC236}">
                <a16:creationId xmlns:a16="http://schemas.microsoft.com/office/drawing/2014/main" id="{CE085F1F-E056-3634-C053-F8823DA971C4}"/>
              </a:ext>
            </a:extLst>
          </p:cNvPr>
          <p:cNvPicPr>
            <a:picLocks noChangeAspect="1"/>
          </p:cNvPicPr>
          <p:nvPr/>
        </p:nvPicPr>
        <p:blipFill>
          <a:blip r:embed="rId9"/>
          <a:stretch>
            <a:fillRect/>
          </a:stretch>
        </p:blipFill>
        <p:spPr>
          <a:xfrm>
            <a:off x="3695151" y="2825693"/>
            <a:ext cx="2316312" cy="1763072"/>
          </a:xfrm>
          <a:prstGeom prst="rect">
            <a:avLst/>
          </a:prstGeom>
        </p:spPr>
      </p:pic>
    </p:spTree>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135</TotalTime>
  <Words>1102</Words>
  <Application>Microsoft Office PowerPoint</Application>
  <PresentationFormat>On-screen Show (16:9)</PresentationFormat>
  <Paragraphs>106</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Gill Sans MT</vt:lpstr>
      <vt:lpstr>Outfit</vt:lpstr>
      <vt:lpstr>Roboto</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pankaj devikar</cp:lastModifiedBy>
  <cp:revision>15</cp:revision>
  <dcterms:created xsi:type="dcterms:W3CDTF">2024-09-12T06:26:45Z</dcterms:created>
  <dcterms:modified xsi:type="dcterms:W3CDTF">2024-09-12T08:48:01Z</dcterms:modified>
</cp:coreProperties>
</file>